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7" r:id="rId2"/>
  </p:sldMasterIdLst>
  <p:notesMasterIdLst>
    <p:notesMasterId r:id="rId51"/>
  </p:notesMasterIdLst>
  <p:handoutMasterIdLst>
    <p:handoutMasterId r:id="rId52"/>
  </p:handoutMasterIdLst>
  <p:sldIdLst>
    <p:sldId id="256" r:id="rId3"/>
    <p:sldId id="259" r:id="rId4"/>
    <p:sldId id="284" r:id="rId5"/>
    <p:sldId id="295" r:id="rId6"/>
    <p:sldId id="285" r:id="rId7"/>
    <p:sldId id="274" r:id="rId8"/>
    <p:sldId id="302" r:id="rId9"/>
    <p:sldId id="293" r:id="rId10"/>
    <p:sldId id="308" r:id="rId11"/>
    <p:sldId id="307" r:id="rId12"/>
    <p:sldId id="306" r:id="rId13"/>
    <p:sldId id="300" r:id="rId14"/>
    <p:sldId id="301" r:id="rId15"/>
    <p:sldId id="326" r:id="rId16"/>
    <p:sldId id="305" r:id="rId17"/>
    <p:sldId id="309" r:id="rId18"/>
    <p:sldId id="314" r:id="rId19"/>
    <p:sldId id="311" r:id="rId20"/>
    <p:sldId id="299" r:id="rId21"/>
    <p:sldId id="310" r:id="rId22"/>
    <p:sldId id="334" r:id="rId23"/>
    <p:sldId id="336" r:id="rId24"/>
    <p:sldId id="303" r:id="rId25"/>
    <p:sldId id="313" r:id="rId26"/>
    <p:sldId id="320" r:id="rId27"/>
    <p:sldId id="322" r:id="rId28"/>
    <p:sldId id="321" r:id="rId29"/>
    <p:sldId id="323" r:id="rId30"/>
    <p:sldId id="324" r:id="rId31"/>
    <p:sldId id="325" r:id="rId32"/>
    <p:sldId id="337" r:id="rId33"/>
    <p:sldId id="338" r:id="rId34"/>
    <p:sldId id="339" r:id="rId35"/>
    <p:sldId id="347" r:id="rId36"/>
    <p:sldId id="346" r:id="rId37"/>
    <p:sldId id="341" r:id="rId38"/>
    <p:sldId id="342" r:id="rId39"/>
    <p:sldId id="343" r:id="rId40"/>
    <p:sldId id="344" r:id="rId41"/>
    <p:sldId id="345" r:id="rId42"/>
    <p:sldId id="286" r:id="rId43"/>
    <p:sldId id="273" r:id="rId44"/>
    <p:sldId id="329" r:id="rId45"/>
    <p:sldId id="330" r:id="rId46"/>
    <p:sldId id="331" r:id="rId47"/>
    <p:sldId id="332" r:id="rId48"/>
    <p:sldId id="287" r:id="rId49"/>
    <p:sldId id="288" r:id="rId50"/>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userDrawn="1">
          <p15:clr>
            <a:srgbClr val="A4A3A4"/>
          </p15:clr>
        </p15:guide>
        <p15:guide id="2" pos="3348" userDrawn="1">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硕" initials="硕王" lastIdx="2" clrIdx="0">
    <p:extLst>
      <p:ext uri="{19B8F6BF-5375-455C-9EA6-DF929625EA0E}">
        <p15:presenceInfo xmlns:p15="http://schemas.microsoft.com/office/powerpoint/2012/main" userId="S::qwe@ufo2900809685.onmicrosoft.com::eca4fb51-344f-4df4-9b6d-36fe3bb122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F6A"/>
    <a:srgbClr val="F8F8F8"/>
    <a:srgbClr val="6768AB"/>
    <a:srgbClr val="E4C1BF"/>
    <a:srgbClr val="CCCBE3"/>
    <a:srgbClr val="535597"/>
    <a:srgbClr val="F5F7F9"/>
    <a:srgbClr val="6A65AD"/>
    <a:srgbClr val="639B79"/>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0381" autoAdjust="0"/>
  </p:normalViewPr>
  <p:slideViewPr>
    <p:cSldViewPr snapToGrid="0">
      <p:cViewPr varScale="1">
        <p:scale>
          <a:sx n="65" d="100"/>
          <a:sy n="65" d="100"/>
        </p:scale>
        <p:origin x="772" y="60"/>
      </p:cViewPr>
      <p:guideLst>
        <p:guide orient="horz" pos="1331"/>
        <p:guide pos="334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321471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732442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725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1968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436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40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010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24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68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7382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840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891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918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452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545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5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09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408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06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5219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279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62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160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304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1164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3407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2927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18261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111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89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9914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51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71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133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011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808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8930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7585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436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743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2024/6/1</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46504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2024/6/1</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2177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spTree>
  </p:cSld>
  <p:clrMapOvr>
    <a:masterClrMapping/>
  </p:clrMapOvr>
  <p:transition spd="slow" advClick="0" advTm="0">
    <p:push dir="u"/>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r>
              <a:rPr lang="zh-CN" altLang="en-US" sz="100" dirty="0">
                <a:solidFill>
                  <a:schemeClr val="tx1">
                    <a:alpha val="0"/>
                  </a:schemeClr>
                </a:solidFill>
                <a:latin typeface="微软雅黑" panose="020B0503020204020204" pitchFamily="34" charset="-122"/>
                <a:ea typeface="微软雅黑" panose="020B0503020204020204" pitchFamily="34" charset="-122"/>
              </a:rPr>
              <a:t>侠</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804601"/>
      </p:ext>
    </p:extLst>
  </p:cSld>
  <p:clrMapOvr>
    <a:masterClrMapping/>
  </p:clrMapOvr>
  <p:transition spd="slow" advClick="0" advTm="0">
    <p:push dir="u"/>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2024/6/1</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94" r:id="rId6"/>
    <p:sldLayoutId id="2147483654" r:id="rId7"/>
    <p:sldLayoutId id="2147483655" r:id="rId8"/>
    <p:sldLayoutId id="2147483656" r:id="rId9"/>
    <p:sldLayoutId id="2147483657" r:id="rId10"/>
    <p:sldLayoutId id="2147483658" r:id="rId11"/>
  </p:sldLayoutIdLst>
  <p:transition spd="slow" advClick="0" advTm="0">
    <p:push dir="u"/>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82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3" name="文本框 30"/>
          <p:cNvSpPr txBox="1"/>
          <p:nvPr/>
        </p:nvSpPr>
        <p:spPr>
          <a:xfrm>
            <a:off x="6229073" y="1722396"/>
            <a:ext cx="5751195" cy="335915"/>
          </a:xfrm>
          <a:prstGeom prst="rect">
            <a:avLst/>
          </a:prstGeom>
          <a:noFill/>
        </p:spPr>
        <p:txBody>
          <a:bodyPr wrap="square" lIns="91413" tIns="45706" rIns="91413" bIns="45706" rtlCol="0">
            <a:spAutoFit/>
          </a:bodyPr>
          <a:lstStyle/>
          <a:p>
            <a:pPr algn="dist"/>
            <a:r>
              <a:rPr lang="en-US" altLang="zh-CN" sz="1600" spc="300" dirty="0">
                <a:solidFill>
                  <a:srgbClr val="2D4F6A"/>
                </a:solidFill>
                <a:cs typeface="+mn-ea"/>
                <a:sym typeface="+mn-lt"/>
              </a:rPr>
              <a:t>GRADUATION THESIS REPLY TEMPLATE</a:t>
            </a:r>
          </a:p>
        </p:txBody>
      </p:sp>
      <p:sp>
        <p:nvSpPr>
          <p:cNvPr id="15" name="矩形 14">
            <a:extLst>
              <a:ext uri="{FF2B5EF4-FFF2-40B4-BE49-F238E27FC236}">
                <a16:creationId xmlns:a16="http://schemas.microsoft.com/office/drawing/2014/main" id="{1A47F2E8-3875-52F0-175A-75EBFFF064A3}"/>
              </a:ext>
            </a:extLst>
          </p:cNvPr>
          <p:cNvSpPr/>
          <p:nvPr/>
        </p:nvSpPr>
        <p:spPr>
          <a:xfrm>
            <a:off x="6289992" y="2322540"/>
            <a:ext cx="3719584"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答辩人：王令硕（机器人</a:t>
            </a:r>
            <a:r>
              <a:rPr lang="en-US" altLang="zh-CN" sz="2000" dirty="0"/>
              <a:t>202</a:t>
            </a:r>
            <a:r>
              <a:rPr lang="zh-CN" altLang="en-US" sz="2000" dirty="0"/>
              <a:t>）</a:t>
            </a:r>
          </a:p>
        </p:txBody>
      </p:sp>
      <p:sp>
        <p:nvSpPr>
          <p:cNvPr id="18" name="矩形 17">
            <a:extLst>
              <a:ext uri="{FF2B5EF4-FFF2-40B4-BE49-F238E27FC236}">
                <a16:creationId xmlns:a16="http://schemas.microsoft.com/office/drawing/2014/main" id="{2C4060A1-3F06-6B56-1C08-2FE24FBDA9A1}"/>
              </a:ext>
            </a:extLst>
          </p:cNvPr>
          <p:cNvSpPr/>
          <p:nvPr/>
        </p:nvSpPr>
        <p:spPr>
          <a:xfrm>
            <a:off x="6289992" y="3225311"/>
            <a:ext cx="1826967"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导师：刘炜</a:t>
            </a:r>
          </a:p>
        </p:txBody>
      </p:sp>
      <p:sp>
        <p:nvSpPr>
          <p:cNvPr id="19" name="矩形 18">
            <a:extLst>
              <a:ext uri="{FF2B5EF4-FFF2-40B4-BE49-F238E27FC236}">
                <a16:creationId xmlns:a16="http://schemas.microsoft.com/office/drawing/2014/main" id="{E7EE9C3E-042F-AA10-8A8F-2955EAAD276D}"/>
              </a:ext>
            </a:extLst>
          </p:cNvPr>
          <p:cNvSpPr/>
          <p:nvPr/>
        </p:nvSpPr>
        <p:spPr>
          <a:xfrm>
            <a:off x="6229073" y="440579"/>
            <a:ext cx="4552335" cy="1009196"/>
          </a:xfrm>
          <a:prstGeom prst="rect">
            <a:avLst/>
          </a:prstGeom>
          <a:solidFill>
            <a:srgbClr val="2D4F6A"/>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t>毕业论文答辩</a:t>
            </a:r>
          </a:p>
        </p:txBody>
      </p:sp>
    </p:spTree>
  </p:cSld>
  <p:clrMapOvr>
    <a:masterClrMapping/>
  </p:clrMapOvr>
  <mc:AlternateContent xmlns:mc="http://schemas.openxmlformats.org/markup-compatibility/2006" xmlns:p14="http://schemas.microsoft.com/office/powerpoint/2010/main">
    <mc:Choice Requires="p14">
      <p:transition spd="slow" p14:dur="1750">
        <p14:ripple dir="l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9124335" y="130084"/>
            <a:ext cx="3067665"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a:t>
            </a:r>
          </a:p>
        </p:txBody>
      </p:sp>
      <p:pic>
        <p:nvPicPr>
          <p:cNvPr id="9" name="图片 8">
            <a:extLst>
              <a:ext uri="{FF2B5EF4-FFF2-40B4-BE49-F238E27FC236}">
                <a16:creationId xmlns:a16="http://schemas.microsoft.com/office/drawing/2014/main" id="{939DC762-5F39-C0A6-68A6-FFC3A36834DD}"/>
              </a:ext>
            </a:extLst>
          </p:cNvPr>
          <p:cNvPicPr>
            <a:picLocks noChangeAspect="1"/>
          </p:cNvPicPr>
          <p:nvPr/>
        </p:nvPicPr>
        <p:blipFill>
          <a:blip r:embed="rId3"/>
          <a:stretch>
            <a:fillRect/>
          </a:stretch>
        </p:blipFill>
        <p:spPr>
          <a:xfrm>
            <a:off x="4794047" y="1693652"/>
            <a:ext cx="6852469" cy="2619166"/>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5CA951B6-57DA-DFCE-7AF0-D611F28ADEBA}"/>
              </a:ext>
            </a:extLst>
          </p:cNvPr>
          <p:cNvSpPr txBox="1"/>
          <p:nvPr/>
        </p:nvSpPr>
        <p:spPr>
          <a:xfrm>
            <a:off x="6786001" y="4476303"/>
            <a:ext cx="3460955" cy="369332"/>
          </a:xfrm>
          <a:prstGeom prst="rect">
            <a:avLst/>
          </a:prstGeom>
          <a:noFill/>
        </p:spPr>
        <p:txBody>
          <a:bodyPr wrap="square" rtlCol="0">
            <a:spAutoFit/>
          </a:bodyPr>
          <a:lstStyle/>
          <a:p>
            <a:r>
              <a:rPr lang="zh-CN" altLang="en-US" sz="1800" b="1" dirty="0"/>
              <a:t>室内移动机器人系统的组成</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509270" y="1631498"/>
            <a:ext cx="4025142" cy="2677656"/>
          </a:xfrm>
          <a:prstGeom prst="rect">
            <a:avLst/>
          </a:prstGeom>
          <a:noFill/>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主要研究机器人环境视觉感知问题，与环境温湿度感知问题，和机器人自身姿态检测与非自动控制方式的控制策略问题，根据需求将任务划分为以下三个子系统如</a:t>
            </a:r>
            <a:r>
              <a:rPr lang="zh-CN" altLang="en-US" sz="2400" kern="100" dirty="0">
                <a:latin typeface="楷体" panose="02010609060101010101" pitchFamily="49" charset="-122"/>
                <a:ea typeface="楷体" panose="02010609060101010101" pitchFamily="49" charset="-122"/>
              </a:rPr>
              <a:t>右图所示。</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14656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705600" y="143906"/>
            <a:ext cx="5486399"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 </a:t>
            </a:r>
            <a:r>
              <a:rPr lang="en-US" altLang="zh-CN" sz="2400" b="1" dirty="0"/>
              <a:t>– </a:t>
            </a:r>
            <a:r>
              <a:rPr lang="zh-CN" altLang="en-US" sz="2400" b="1" dirty="0"/>
              <a:t>子系统任务分配</a:t>
            </a:r>
            <a:r>
              <a:rPr lang="en-US" altLang="zh-CN" sz="2400" b="1" dirty="0"/>
              <a:t> </a:t>
            </a:r>
            <a:endParaRPr lang="zh-CN" altLang="en-US" sz="2400" b="1" dirty="0"/>
          </a:p>
        </p:txBody>
      </p:sp>
      <p:sp>
        <p:nvSpPr>
          <p:cNvPr id="7" name="文本框 6">
            <a:extLst>
              <a:ext uri="{FF2B5EF4-FFF2-40B4-BE49-F238E27FC236}">
                <a16:creationId xmlns:a16="http://schemas.microsoft.com/office/drawing/2014/main" id="{AFA112BC-A7B7-8CA6-6264-87ED98ED4BF7}"/>
              </a:ext>
            </a:extLst>
          </p:cNvPr>
          <p:cNvSpPr txBox="1"/>
          <p:nvPr/>
        </p:nvSpPr>
        <p:spPr>
          <a:xfrm>
            <a:off x="525022" y="1636645"/>
            <a:ext cx="11141955" cy="4154984"/>
          </a:xfrm>
          <a:prstGeom prst="rect">
            <a:avLst/>
          </a:prstGeom>
          <a:noFill/>
          <a:ln w="19050">
            <a:solidFill>
              <a:schemeClr val="tx1"/>
            </a:solidFill>
            <a:prstDash val="solid"/>
          </a:ln>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(1)</a:t>
            </a:r>
            <a:r>
              <a:rPr lang="zh-CN" altLang="zh-CN" sz="2400" kern="100" dirty="0">
                <a:effectLst/>
                <a:latin typeface="楷体" panose="02010609060101010101" pitchFamily="49" charset="-122"/>
                <a:ea typeface="楷体" panose="02010609060101010101" pitchFamily="49" charset="-122"/>
              </a:rPr>
              <a:t>机器人无线控制系统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主要任务实现机器人的人工控制策略与接收机器人的环境感知数据，例如：环境温湿度数据，与机器人的自身姿态角度数据。</a:t>
            </a:r>
            <a:endParaRPr lang="en-US" altLang="zh-CN" sz="2400" kern="100" dirty="0">
              <a:effectLst/>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(2)</a:t>
            </a:r>
            <a:r>
              <a:rPr lang="zh-CN" altLang="zh-CN" sz="2400" kern="100" dirty="0">
                <a:effectLst/>
                <a:latin typeface="楷体" panose="02010609060101010101" pitchFamily="49" charset="-122"/>
                <a:ea typeface="楷体" panose="02010609060101010101" pitchFamily="49" charset="-122"/>
              </a:rPr>
              <a:t>机器人主控系统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主要任务实现机器人的环境视觉感知问题，与作为决策中心中转处理其他子系统的数据。</a:t>
            </a:r>
            <a:endParaRPr lang="en-US" altLang="zh-CN" sz="2400" kern="100" dirty="0">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(3)</a:t>
            </a:r>
            <a:r>
              <a:rPr lang="zh-CN" altLang="zh-CN" sz="2400" kern="100" dirty="0">
                <a:effectLst/>
                <a:latin typeface="楷体" panose="02010609060101010101" pitchFamily="49" charset="-122"/>
                <a:ea typeface="楷体" panose="02010609060101010101" pitchFamily="49" charset="-122"/>
              </a:rPr>
              <a:t>机器人传感器数据采集及驱动系统</a:t>
            </a: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主要任务负责实现机器人的环境感知问题（例：环境中的温湿度数据），与机器人自身姿态角度数据感知，和机器人驱动问题。</a:t>
            </a:r>
          </a:p>
        </p:txBody>
      </p:sp>
    </p:spTree>
    <p:extLst>
      <p:ext uri="{BB962C8B-B14F-4D97-AF65-F5344CB8AC3E}">
        <p14:creationId xmlns:p14="http://schemas.microsoft.com/office/powerpoint/2010/main" val="3505545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650380" y="142298"/>
            <a:ext cx="3541620"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机器人整体系统硬件组成</a:t>
            </a:r>
          </a:p>
        </p:txBody>
      </p:sp>
      <p:pic>
        <p:nvPicPr>
          <p:cNvPr id="9" name="图片 8">
            <a:extLst>
              <a:ext uri="{FF2B5EF4-FFF2-40B4-BE49-F238E27FC236}">
                <a16:creationId xmlns:a16="http://schemas.microsoft.com/office/drawing/2014/main" id="{A1E26ADC-E026-746C-F644-24088B7CEF5B}"/>
              </a:ext>
            </a:extLst>
          </p:cNvPr>
          <p:cNvPicPr>
            <a:picLocks noChangeAspect="1"/>
          </p:cNvPicPr>
          <p:nvPr/>
        </p:nvPicPr>
        <p:blipFill>
          <a:blip r:embed="rId3"/>
          <a:stretch>
            <a:fillRect/>
          </a:stretch>
        </p:blipFill>
        <p:spPr>
          <a:xfrm>
            <a:off x="2070103" y="1126960"/>
            <a:ext cx="8051793" cy="5483030"/>
          </a:xfrm>
          <a:prstGeom prst="rect">
            <a:avLst/>
          </a:prstGeom>
        </p:spPr>
      </p:pic>
    </p:spTree>
    <p:extLst>
      <p:ext uri="{BB962C8B-B14F-4D97-AF65-F5344CB8AC3E}">
        <p14:creationId xmlns:p14="http://schemas.microsoft.com/office/powerpoint/2010/main" val="2719571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78761" y="148888"/>
            <a:ext cx="391323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机器人整体系统工作流程图</a:t>
            </a:r>
          </a:p>
        </p:txBody>
      </p:sp>
      <p:pic>
        <p:nvPicPr>
          <p:cNvPr id="7" name="图片 6">
            <a:extLst>
              <a:ext uri="{FF2B5EF4-FFF2-40B4-BE49-F238E27FC236}">
                <a16:creationId xmlns:a16="http://schemas.microsoft.com/office/drawing/2014/main" id="{03F85735-C5B3-E180-9F29-2BD78CA06680}"/>
              </a:ext>
            </a:extLst>
          </p:cNvPr>
          <p:cNvPicPr>
            <a:picLocks noChangeAspect="1"/>
          </p:cNvPicPr>
          <p:nvPr/>
        </p:nvPicPr>
        <p:blipFill>
          <a:blip r:embed="rId3"/>
          <a:stretch>
            <a:fillRect/>
          </a:stretch>
        </p:blipFill>
        <p:spPr>
          <a:xfrm>
            <a:off x="1651820" y="983399"/>
            <a:ext cx="8888360" cy="5874601"/>
          </a:xfrm>
          <a:prstGeom prst="rect">
            <a:avLst/>
          </a:prstGeom>
        </p:spPr>
      </p:pic>
    </p:spTree>
    <p:extLst>
      <p:ext uri="{BB962C8B-B14F-4D97-AF65-F5344CB8AC3E}">
        <p14:creationId xmlns:p14="http://schemas.microsoft.com/office/powerpoint/2010/main" val="30471267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386916" y="143906"/>
            <a:ext cx="380508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机器人主控系统设计</a:t>
            </a:r>
            <a:r>
              <a:rPr lang="en-US" altLang="zh-CN" sz="2400" b="1" dirty="0"/>
              <a:t>-</a:t>
            </a:r>
            <a:r>
              <a:rPr lang="zh-CN" altLang="en-US" sz="2400" b="1" dirty="0"/>
              <a:t>概要</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97902" y="1904592"/>
            <a:ext cx="9996196" cy="2308324"/>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机器人主控系统设计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其核心处理器采用恩智浦公司的</a:t>
            </a:r>
            <a:r>
              <a:rPr lang="en-US" altLang="zh-CN" sz="2400" kern="100" dirty="0">
                <a:effectLst/>
                <a:latin typeface="楷体" panose="02010609060101010101" pitchFamily="49" charset="-122"/>
                <a:ea typeface="楷体" panose="02010609060101010101" pitchFamily="49" charset="-122"/>
              </a:rPr>
              <a:t>ARM Cortex-A7</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I.MX6ULL</a:t>
            </a:r>
            <a:r>
              <a:rPr lang="zh-CN" altLang="zh-CN" sz="2400" kern="100" dirty="0">
                <a:effectLst/>
                <a:latin typeface="楷体" panose="02010609060101010101" pitchFamily="49" charset="-122"/>
                <a:ea typeface="楷体" panose="02010609060101010101" pitchFamily="49" charset="-122"/>
              </a:rPr>
              <a:t>单片机，并搭载运行嵌入式</a:t>
            </a:r>
            <a:r>
              <a:rPr lang="en-US" altLang="zh-CN" sz="2400" kern="100" dirty="0">
                <a:effectLst/>
                <a:latin typeface="楷体" panose="02010609060101010101" pitchFamily="49" charset="-122"/>
                <a:ea typeface="楷体" panose="02010609060101010101" pitchFamily="49" charset="-122"/>
              </a:rPr>
              <a:t>Linux</a:t>
            </a:r>
            <a:r>
              <a:rPr lang="zh-CN" altLang="zh-CN" sz="2400" kern="100" dirty="0">
                <a:effectLst/>
                <a:latin typeface="楷体" panose="02010609060101010101" pitchFamily="49" charset="-122"/>
                <a:ea typeface="楷体" panose="02010609060101010101" pitchFamily="49" charset="-122"/>
              </a:rPr>
              <a:t>系统。该主控系统实现了通过</a:t>
            </a:r>
            <a:r>
              <a:rPr lang="en-US" altLang="zh-CN" sz="2400" kern="100" dirty="0">
                <a:effectLst/>
                <a:latin typeface="楷体" panose="02010609060101010101" pitchFamily="49" charset="-122"/>
                <a:ea typeface="楷体" panose="02010609060101010101" pitchFamily="49" charset="-122"/>
              </a:rPr>
              <a:t>Linux CAN</a:t>
            </a:r>
            <a:r>
              <a:rPr lang="zh-CN" altLang="zh-CN" sz="2400" kern="100" dirty="0">
                <a:effectLst/>
                <a:latin typeface="楷体" panose="02010609060101010101" pitchFamily="49" charset="-122"/>
                <a:ea typeface="楷体" panose="02010609060101010101" pitchFamily="49" charset="-122"/>
              </a:rPr>
              <a:t>总线与传感器数据采集及驱动系统进行数据命令交互，以及驱动图像传感器采集环境图像数据，和通过蓝牙串口模块与无线控制系统进行无线数据信息的交互。</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44792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292646" y="148888"/>
            <a:ext cx="5899354"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主控系统 </a:t>
            </a:r>
          </a:p>
        </p:txBody>
      </p:sp>
      <p:pic>
        <p:nvPicPr>
          <p:cNvPr id="8" name="图片 7">
            <a:extLst>
              <a:ext uri="{FF2B5EF4-FFF2-40B4-BE49-F238E27FC236}">
                <a16:creationId xmlns:a16="http://schemas.microsoft.com/office/drawing/2014/main" id="{C71A9BDE-9EE7-BB07-642F-A8B853278256}"/>
              </a:ext>
            </a:extLst>
          </p:cNvPr>
          <p:cNvPicPr>
            <a:picLocks noChangeAspect="1"/>
          </p:cNvPicPr>
          <p:nvPr/>
        </p:nvPicPr>
        <p:blipFill>
          <a:blip r:embed="rId3"/>
          <a:stretch>
            <a:fillRect/>
          </a:stretch>
        </p:blipFill>
        <p:spPr>
          <a:xfrm>
            <a:off x="565354" y="1136316"/>
            <a:ext cx="11061292" cy="561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237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11" name="图片 10">
            <a:extLst>
              <a:ext uri="{FF2B5EF4-FFF2-40B4-BE49-F238E27FC236}">
                <a16:creationId xmlns:a16="http://schemas.microsoft.com/office/drawing/2014/main" id="{AD541B44-4F57-76B5-A431-956594E45DA7}"/>
              </a:ext>
            </a:extLst>
          </p:cNvPr>
          <p:cNvPicPr>
            <a:picLocks noChangeAspect="1"/>
          </p:cNvPicPr>
          <p:nvPr/>
        </p:nvPicPr>
        <p:blipFill>
          <a:blip r:embed="rId3"/>
          <a:stretch>
            <a:fillRect/>
          </a:stretch>
        </p:blipFill>
        <p:spPr>
          <a:xfrm>
            <a:off x="2955652" y="1075089"/>
            <a:ext cx="6280696" cy="4883036"/>
          </a:xfrm>
          <a:prstGeom prst="rect">
            <a:avLst/>
          </a:prstGeom>
        </p:spPr>
      </p:pic>
    </p:spTree>
    <p:extLst>
      <p:ext uri="{BB962C8B-B14F-4D97-AF65-F5344CB8AC3E}">
        <p14:creationId xmlns:p14="http://schemas.microsoft.com/office/powerpoint/2010/main" val="1982561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7" name="图片 6">
            <a:extLst>
              <a:ext uri="{FF2B5EF4-FFF2-40B4-BE49-F238E27FC236}">
                <a16:creationId xmlns:a16="http://schemas.microsoft.com/office/drawing/2014/main" id="{CC76C5D8-8432-183D-D57C-0D3811FD1324}"/>
              </a:ext>
            </a:extLst>
          </p:cNvPr>
          <p:cNvPicPr>
            <a:picLocks noChangeAspect="1"/>
          </p:cNvPicPr>
          <p:nvPr/>
        </p:nvPicPr>
        <p:blipFill>
          <a:blip r:embed="rId3"/>
          <a:stretch>
            <a:fillRect/>
          </a:stretch>
        </p:blipFill>
        <p:spPr>
          <a:xfrm>
            <a:off x="2098581" y="1148390"/>
            <a:ext cx="1455788" cy="5600954"/>
          </a:xfrm>
          <a:prstGeom prst="rect">
            <a:avLst/>
          </a:prstGeom>
        </p:spPr>
      </p:pic>
      <p:pic>
        <p:nvPicPr>
          <p:cNvPr id="9" name="图片 8">
            <a:extLst>
              <a:ext uri="{FF2B5EF4-FFF2-40B4-BE49-F238E27FC236}">
                <a16:creationId xmlns:a16="http://schemas.microsoft.com/office/drawing/2014/main" id="{68449662-370B-8B17-238A-DB0E671F117A}"/>
              </a:ext>
            </a:extLst>
          </p:cNvPr>
          <p:cNvPicPr>
            <a:picLocks noChangeAspect="1"/>
          </p:cNvPicPr>
          <p:nvPr/>
        </p:nvPicPr>
        <p:blipFill>
          <a:blip r:embed="rId4"/>
          <a:stretch>
            <a:fillRect/>
          </a:stretch>
        </p:blipFill>
        <p:spPr>
          <a:xfrm>
            <a:off x="5226150" y="1148390"/>
            <a:ext cx="1607787" cy="4586921"/>
          </a:xfrm>
          <a:prstGeom prst="rect">
            <a:avLst/>
          </a:prstGeom>
        </p:spPr>
      </p:pic>
      <p:pic>
        <p:nvPicPr>
          <p:cNvPr id="12" name="图片 11">
            <a:extLst>
              <a:ext uri="{FF2B5EF4-FFF2-40B4-BE49-F238E27FC236}">
                <a16:creationId xmlns:a16="http://schemas.microsoft.com/office/drawing/2014/main" id="{9FB37E04-AB42-E063-73DA-84FB2D3EE6D1}"/>
              </a:ext>
            </a:extLst>
          </p:cNvPr>
          <p:cNvPicPr>
            <a:picLocks noChangeAspect="1"/>
          </p:cNvPicPr>
          <p:nvPr/>
        </p:nvPicPr>
        <p:blipFill>
          <a:blip r:embed="rId5"/>
          <a:stretch>
            <a:fillRect/>
          </a:stretch>
        </p:blipFill>
        <p:spPr>
          <a:xfrm>
            <a:off x="8612809" y="1148390"/>
            <a:ext cx="1317056" cy="5696850"/>
          </a:xfrm>
          <a:prstGeom prst="rect">
            <a:avLst/>
          </a:prstGeom>
        </p:spPr>
      </p:pic>
    </p:spTree>
    <p:extLst>
      <p:ext uri="{BB962C8B-B14F-4D97-AF65-F5344CB8AC3E}">
        <p14:creationId xmlns:p14="http://schemas.microsoft.com/office/powerpoint/2010/main" val="3759207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7" name="图片 6">
            <a:extLst>
              <a:ext uri="{FF2B5EF4-FFF2-40B4-BE49-F238E27FC236}">
                <a16:creationId xmlns:a16="http://schemas.microsoft.com/office/drawing/2014/main" id="{CB04B74A-8499-DEF2-4D43-B8D6DFC574A7}"/>
              </a:ext>
            </a:extLst>
          </p:cNvPr>
          <p:cNvPicPr>
            <a:picLocks noChangeAspect="1"/>
          </p:cNvPicPr>
          <p:nvPr/>
        </p:nvPicPr>
        <p:blipFill>
          <a:blip r:embed="rId3"/>
          <a:stretch>
            <a:fillRect/>
          </a:stretch>
        </p:blipFill>
        <p:spPr>
          <a:xfrm>
            <a:off x="1610647" y="1376824"/>
            <a:ext cx="8970706" cy="5046022"/>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CA4F1A1E-101E-22C1-2979-9DD1811A99C6}"/>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6271735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2" name="图片 11">
            <a:extLst>
              <a:ext uri="{FF2B5EF4-FFF2-40B4-BE49-F238E27FC236}">
                <a16:creationId xmlns:a16="http://schemas.microsoft.com/office/drawing/2014/main" id="{3C57611A-FFCA-E60A-BD0F-04D4E59461EA}"/>
              </a:ext>
            </a:extLst>
          </p:cNvPr>
          <p:cNvPicPr>
            <a:picLocks noChangeAspect="1"/>
          </p:cNvPicPr>
          <p:nvPr/>
        </p:nvPicPr>
        <p:blipFill>
          <a:blip r:embed="rId3"/>
          <a:stretch>
            <a:fillRect/>
          </a:stretch>
        </p:blipFill>
        <p:spPr>
          <a:xfrm>
            <a:off x="1574243" y="1324995"/>
            <a:ext cx="9043514" cy="5086976"/>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6DA5A5C5-C647-977B-2D9E-8128F2402682}"/>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1111828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flipH="1">
            <a:off x="3027680" y="0"/>
            <a:ext cx="9164320" cy="6858000"/>
          </a:xfrm>
          <a:prstGeom prst="rect">
            <a:avLst/>
          </a:prstGeom>
        </p:spPr>
      </p:pic>
      <p:sp>
        <p:nvSpPr>
          <p:cNvPr id="11" name="文本框 10"/>
          <p:cNvSpPr txBox="1"/>
          <p:nvPr/>
        </p:nvSpPr>
        <p:spPr>
          <a:xfrm>
            <a:off x="1729105" y="2245995"/>
            <a:ext cx="5139690" cy="768350"/>
          </a:xfrm>
          <a:prstGeom prst="rect">
            <a:avLst/>
          </a:prstGeom>
          <a:noFill/>
        </p:spPr>
        <p:txBody>
          <a:bodyPr wrap="square" rtlCol="0">
            <a:spAutoFit/>
          </a:bodyPr>
          <a:lstStyle/>
          <a:p>
            <a:r>
              <a:rPr lang="zh-CN" altLang="en-US" sz="2800" b="1" dirty="0">
                <a:solidFill>
                  <a:srgbClr val="2D4F6A"/>
                </a:solidFill>
                <a:cs typeface="+mn-ea"/>
                <a:sym typeface="+mn-lt"/>
              </a:rPr>
              <a:t>研究背景及意义</a:t>
            </a:r>
            <a:endParaRPr lang="en-US" altLang="zh-CN" sz="2800" b="1" dirty="0">
              <a:solidFill>
                <a:srgbClr val="2D4F6A"/>
              </a:solidFill>
              <a:cs typeface="+mn-ea"/>
              <a:sym typeface="+mn-lt"/>
            </a:endParaRPr>
          </a:p>
          <a:p>
            <a:r>
              <a:rPr lang="en-US" altLang="zh-CN" sz="1600" dirty="0">
                <a:solidFill>
                  <a:srgbClr val="2D4F6A"/>
                </a:solidFill>
                <a:cs typeface="+mn-ea"/>
                <a:sym typeface="+mn-lt"/>
              </a:rPr>
              <a:t>Background and significance of topic selection</a:t>
            </a:r>
          </a:p>
        </p:txBody>
      </p:sp>
      <p:sp>
        <p:nvSpPr>
          <p:cNvPr id="41" name="文本框 10"/>
          <p:cNvSpPr txBox="1"/>
          <p:nvPr/>
        </p:nvSpPr>
        <p:spPr>
          <a:xfrm>
            <a:off x="1712595" y="4289425"/>
            <a:ext cx="5113655" cy="769441"/>
          </a:xfrm>
          <a:prstGeom prst="rect">
            <a:avLst/>
          </a:prstGeom>
          <a:noFill/>
        </p:spPr>
        <p:txBody>
          <a:bodyPr wrap="square" rtlCol="0">
            <a:spAutoFit/>
          </a:bodyPr>
          <a:lstStyle/>
          <a:p>
            <a:r>
              <a:rPr lang="zh-CN" altLang="en-US" sz="2800" b="1" dirty="0">
                <a:solidFill>
                  <a:srgbClr val="2D4F6A"/>
                </a:solidFill>
                <a:cs typeface="+mn-ea"/>
                <a:sym typeface="+mn-lt"/>
              </a:rPr>
              <a:t>系统测试</a:t>
            </a:r>
            <a:endParaRPr lang="en-US" altLang="zh-CN" sz="2800" b="1" dirty="0">
              <a:solidFill>
                <a:srgbClr val="2D4F6A"/>
              </a:solidFill>
              <a:cs typeface="+mn-ea"/>
              <a:sym typeface="+mn-lt"/>
            </a:endParaRPr>
          </a:p>
          <a:p>
            <a:r>
              <a:rPr lang="en-US" altLang="zh-CN" sz="1600" dirty="0">
                <a:solidFill>
                  <a:srgbClr val="2D4F6A"/>
                </a:solidFill>
                <a:cs typeface="+mn-ea"/>
                <a:sym typeface="+mn-lt"/>
              </a:rPr>
              <a:t>System Test</a:t>
            </a:r>
          </a:p>
        </p:txBody>
      </p:sp>
      <p:sp>
        <p:nvSpPr>
          <p:cNvPr id="36" name="文本框 10"/>
          <p:cNvSpPr txBox="1"/>
          <p:nvPr/>
        </p:nvSpPr>
        <p:spPr>
          <a:xfrm>
            <a:off x="1729105" y="3250565"/>
            <a:ext cx="3719830" cy="768350"/>
          </a:xfrm>
          <a:prstGeom prst="rect">
            <a:avLst/>
          </a:prstGeom>
          <a:noFill/>
        </p:spPr>
        <p:txBody>
          <a:bodyPr wrap="square" rtlCol="0">
            <a:spAutoFit/>
          </a:bodyPr>
          <a:lstStyle/>
          <a:p>
            <a:r>
              <a:rPr lang="zh-CN" altLang="en-US" sz="2800" b="1" dirty="0">
                <a:solidFill>
                  <a:srgbClr val="2D4F6A"/>
                </a:solidFill>
                <a:cs typeface="+mn-ea"/>
                <a:sym typeface="+mn-lt"/>
              </a:rPr>
              <a:t>研究内容</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content</a:t>
            </a:r>
          </a:p>
        </p:txBody>
      </p:sp>
      <p:sp>
        <p:nvSpPr>
          <p:cNvPr id="50" name="文本框 10"/>
          <p:cNvSpPr txBox="1"/>
          <p:nvPr/>
        </p:nvSpPr>
        <p:spPr>
          <a:xfrm>
            <a:off x="1718310" y="5259705"/>
            <a:ext cx="3711575" cy="768350"/>
          </a:xfrm>
          <a:prstGeom prst="rect">
            <a:avLst/>
          </a:prstGeom>
          <a:noFill/>
        </p:spPr>
        <p:txBody>
          <a:bodyPr wrap="square" rtlCol="0">
            <a:spAutoFit/>
          </a:bodyPr>
          <a:lstStyle/>
          <a:p>
            <a:r>
              <a:rPr lang="zh-CN" altLang="en-US" sz="2800" b="1" dirty="0">
                <a:solidFill>
                  <a:srgbClr val="2D4F6A"/>
                </a:solidFill>
                <a:cs typeface="+mn-ea"/>
                <a:sym typeface="+mn-lt"/>
              </a:rPr>
              <a:t>致谢</a:t>
            </a:r>
            <a:endParaRPr lang="en-US" altLang="zh-CN" sz="2800" b="1" dirty="0">
              <a:solidFill>
                <a:srgbClr val="2D4F6A"/>
              </a:solidFill>
              <a:cs typeface="+mn-ea"/>
              <a:sym typeface="+mn-lt"/>
            </a:endParaRPr>
          </a:p>
          <a:p>
            <a:r>
              <a:rPr lang="en-US" altLang="zh-CN" sz="1600" dirty="0">
                <a:solidFill>
                  <a:srgbClr val="2D4F6A"/>
                </a:solidFill>
                <a:cs typeface="+mn-ea"/>
                <a:sym typeface="+mn-lt"/>
              </a:rPr>
              <a:t>Paper thanks</a:t>
            </a:r>
          </a:p>
        </p:txBody>
      </p:sp>
      <p:grpSp>
        <p:nvGrpSpPr>
          <p:cNvPr id="3" name="组合 2"/>
          <p:cNvGrpSpPr/>
          <p:nvPr/>
        </p:nvGrpSpPr>
        <p:grpSpPr>
          <a:xfrm>
            <a:off x="1011555" y="2257425"/>
            <a:ext cx="701040" cy="701040"/>
            <a:chOff x="2244" y="3618"/>
            <a:chExt cx="1104" cy="1104"/>
          </a:xfrm>
        </p:grpSpPr>
        <p:sp>
          <p:nvSpPr>
            <p:cNvPr id="30" name="菱形 29"/>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2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01</a:t>
              </a:r>
            </a:p>
          </p:txBody>
        </p:sp>
      </p:grpSp>
      <p:sp>
        <p:nvSpPr>
          <p:cNvPr id="33" name="文本框 32"/>
          <p:cNvSpPr txBox="1"/>
          <p:nvPr/>
        </p:nvSpPr>
        <p:spPr>
          <a:xfrm>
            <a:off x="746327" y="330854"/>
            <a:ext cx="2481800" cy="1106805"/>
          </a:xfrm>
          <a:prstGeom prst="rect">
            <a:avLst/>
          </a:prstGeom>
          <a:noFill/>
        </p:spPr>
        <p:txBody>
          <a:bodyPr wrap="square" rtlCol="0">
            <a:spAutoFit/>
          </a:bodyPr>
          <a:lstStyle/>
          <a:p>
            <a:pPr algn="l"/>
            <a:r>
              <a:rPr lang="zh-CN" altLang="en-US" sz="6600" b="1" spc="-225" dirty="0">
                <a:solidFill>
                  <a:srgbClr val="2D4F6A"/>
                </a:solidFill>
                <a:cs typeface="+mn-ea"/>
                <a:sym typeface="+mn-lt"/>
              </a:rPr>
              <a:t>目录</a:t>
            </a:r>
          </a:p>
        </p:txBody>
      </p:sp>
      <p:sp>
        <p:nvSpPr>
          <p:cNvPr id="29" name="文本框 28"/>
          <p:cNvSpPr txBox="1"/>
          <p:nvPr/>
        </p:nvSpPr>
        <p:spPr>
          <a:xfrm>
            <a:off x="837767" y="1256030"/>
            <a:ext cx="2528570" cy="460375"/>
          </a:xfrm>
          <a:prstGeom prst="rect">
            <a:avLst/>
          </a:prstGeom>
          <a:noFill/>
        </p:spPr>
        <p:txBody>
          <a:bodyPr wrap="square" rtlCol="0">
            <a:spAutoFit/>
          </a:bodyPr>
          <a:lstStyle/>
          <a:p>
            <a:pPr algn="l"/>
            <a:r>
              <a:rPr lang="en-US" altLang="zh-CN" sz="2400" spc="300" dirty="0">
                <a:solidFill>
                  <a:srgbClr val="2D4F6A"/>
                </a:solidFill>
                <a:cs typeface="+mn-ea"/>
                <a:sym typeface="+mn-lt"/>
              </a:rPr>
              <a:t>CONTENTS</a:t>
            </a:r>
          </a:p>
        </p:txBody>
      </p:sp>
      <p:cxnSp>
        <p:nvCxnSpPr>
          <p:cNvPr id="58" name="直接连接符 57"/>
          <p:cNvCxnSpPr/>
          <p:nvPr/>
        </p:nvCxnSpPr>
        <p:spPr>
          <a:xfrm>
            <a:off x="959687" y="174959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1555" y="3273425"/>
            <a:ext cx="701040" cy="701040"/>
            <a:chOff x="2244" y="3618"/>
            <a:chExt cx="1104" cy="1104"/>
          </a:xfrm>
        </p:grpSpPr>
        <p:sp>
          <p:nvSpPr>
            <p:cNvPr id="5" name="菱形 4"/>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02</a:t>
              </a:r>
            </a:p>
          </p:txBody>
        </p:sp>
      </p:grpSp>
      <p:grpSp>
        <p:nvGrpSpPr>
          <p:cNvPr id="8" name="组合 7"/>
          <p:cNvGrpSpPr/>
          <p:nvPr/>
        </p:nvGrpSpPr>
        <p:grpSpPr>
          <a:xfrm>
            <a:off x="1011555" y="4289425"/>
            <a:ext cx="701040" cy="701040"/>
            <a:chOff x="2244" y="3618"/>
            <a:chExt cx="1104" cy="1104"/>
          </a:xfrm>
        </p:grpSpPr>
        <p:sp>
          <p:nvSpPr>
            <p:cNvPr id="9" name="菱形 8"/>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0"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03</a:t>
              </a:r>
            </a:p>
          </p:txBody>
        </p:sp>
      </p:grpSp>
      <p:grpSp>
        <p:nvGrpSpPr>
          <p:cNvPr id="12" name="组合 11"/>
          <p:cNvGrpSpPr/>
          <p:nvPr/>
        </p:nvGrpSpPr>
        <p:grpSpPr>
          <a:xfrm>
            <a:off x="1011555" y="5305425"/>
            <a:ext cx="701040" cy="701040"/>
            <a:chOff x="2244" y="3618"/>
            <a:chExt cx="1104" cy="1104"/>
          </a:xfrm>
        </p:grpSpPr>
        <p:sp>
          <p:nvSpPr>
            <p:cNvPr id="13" name="菱形 12"/>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5"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04</a:t>
              </a:r>
            </a:p>
          </p:txBody>
        </p:sp>
      </p:grpSp>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6" name="图片 5">
            <a:extLst>
              <a:ext uri="{FF2B5EF4-FFF2-40B4-BE49-F238E27FC236}">
                <a16:creationId xmlns:a16="http://schemas.microsoft.com/office/drawing/2014/main" id="{31ABAFB8-BC16-F621-AE36-10886FA48A5C}"/>
              </a:ext>
            </a:extLst>
          </p:cNvPr>
          <p:cNvPicPr>
            <a:picLocks noChangeAspect="1"/>
          </p:cNvPicPr>
          <p:nvPr/>
        </p:nvPicPr>
        <p:blipFill>
          <a:blip r:embed="rId3"/>
          <a:stretch>
            <a:fillRect/>
          </a:stretch>
        </p:blipFill>
        <p:spPr>
          <a:xfrm>
            <a:off x="1548213" y="1329790"/>
            <a:ext cx="9095573" cy="5116260"/>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9D835D8-A343-B082-0692-AD2A731C8C49}"/>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4120010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989245" y="1921981"/>
            <a:ext cx="10368566"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传感器数据采集及驱动系统设计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核心处理器采用了意法半导体公司的</a:t>
            </a:r>
            <a:r>
              <a:rPr lang="en-US" altLang="zh-CN" sz="2400" kern="100" dirty="0">
                <a:effectLst/>
                <a:latin typeface="楷体" panose="02010609060101010101" pitchFamily="49" charset="-122"/>
                <a:ea typeface="楷体" panose="02010609060101010101" pitchFamily="49" charset="-122"/>
              </a:rPr>
              <a:t>ARM Cortex-M3</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单片机，并搭载运行实时操作系统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。该系统通过</a:t>
            </a: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a:t>
            </a:r>
            <a:r>
              <a:rPr lang="en-US" altLang="zh-CN" sz="2400" kern="100" dirty="0">
                <a:effectLst/>
                <a:latin typeface="楷体" panose="02010609060101010101" pitchFamily="49" charset="-122"/>
                <a:ea typeface="楷体" panose="02010609060101010101" pitchFamily="49" charset="-122"/>
              </a:rPr>
              <a:t>IIC</a:t>
            </a:r>
            <a:r>
              <a:rPr lang="zh-CN" altLang="zh-CN" sz="2400" kern="100" dirty="0">
                <a:effectLst/>
                <a:latin typeface="楷体" panose="02010609060101010101" pitchFamily="49" charset="-122"/>
                <a:ea typeface="楷体" panose="02010609060101010101" pitchFamily="49" charset="-122"/>
              </a:rPr>
              <a:t>外设驱动温湿度传感器与机器人姿态角度传感器，实现对环境温湿度数据与机器人姿态角度数据的获取，并通过</a:t>
            </a:r>
            <a:r>
              <a:rPr lang="en-US" altLang="zh-CN" sz="2400" kern="100" dirty="0">
                <a:effectLst/>
                <a:latin typeface="楷体" panose="02010609060101010101" pitchFamily="49" charset="-122"/>
                <a:ea typeface="楷体" panose="02010609060101010101" pitchFamily="49" charset="-122"/>
              </a:rPr>
              <a:t>STM32 CAN</a:t>
            </a:r>
            <a:r>
              <a:rPr lang="zh-CN" altLang="zh-CN" sz="2400" kern="100" dirty="0">
                <a:effectLst/>
                <a:latin typeface="楷体" panose="02010609060101010101" pitchFamily="49" charset="-122"/>
                <a:ea typeface="楷体" panose="02010609060101010101" pitchFamily="49" charset="-122"/>
              </a:rPr>
              <a:t>总线外设与主控系统进行传输数据和机器人运动控制命令，根据</a:t>
            </a:r>
            <a:r>
              <a:rPr lang="en-US" altLang="zh-CN" sz="2400" kern="100" dirty="0">
                <a:effectLst/>
                <a:latin typeface="楷体" panose="02010609060101010101" pitchFamily="49" charset="-122"/>
                <a:ea typeface="楷体" panose="02010609060101010101" pitchFamily="49" charset="-122"/>
              </a:rPr>
              <a:t>CAN</a:t>
            </a:r>
            <a:r>
              <a:rPr lang="zh-CN" altLang="zh-CN" sz="2400" kern="100" dirty="0">
                <a:effectLst/>
                <a:latin typeface="楷体" panose="02010609060101010101" pitchFamily="49" charset="-122"/>
                <a:ea typeface="楷体" panose="02010609060101010101" pitchFamily="49" charset="-122"/>
              </a:rPr>
              <a:t>总线接收到的机器人运动控制命令进行处理解析后对电机进行相应控制。</a:t>
            </a:r>
          </a:p>
        </p:txBody>
      </p:sp>
      <p:sp>
        <p:nvSpPr>
          <p:cNvPr id="7" name="矩形 6">
            <a:extLst>
              <a:ext uri="{FF2B5EF4-FFF2-40B4-BE49-F238E27FC236}">
                <a16:creationId xmlns:a16="http://schemas.microsoft.com/office/drawing/2014/main" id="{F02CFA5C-F738-F1E7-C211-EBE1C4AF42BF}"/>
              </a:ext>
            </a:extLst>
          </p:cNvPr>
          <p:cNvSpPr/>
          <p:nvPr/>
        </p:nvSpPr>
        <p:spPr>
          <a:xfrm>
            <a:off x="7452852" y="143906"/>
            <a:ext cx="4739148"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r>
              <a:rPr lang="en-US" altLang="zh-CN" sz="2400" b="1" dirty="0"/>
              <a:t>-</a:t>
            </a:r>
            <a:r>
              <a:rPr lang="zh-CN" altLang="en-US" sz="2400" b="1" dirty="0"/>
              <a:t>概要</a:t>
            </a:r>
          </a:p>
        </p:txBody>
      </p:sp>
    </p:spTree>
    <p:extLst>
      <p:ext uri="{BB962C8B-B14F-4D97-AF65-F5344CB8AC3E}">
        <p14:creationId xmlns:p14="http://schemas.microsoft.com/office/powerpoint/2010/main" val="18510370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7" name="矩形 6">
            <a:extLst>
              <a:ext uri="{FF2B5EF4-FFF2-40B4-BE49-F238E27FC236}">
                <a16:creationId xmlns:a16="http://schemas.microsoft.com/office/drawing/2014/main" id="{F02CFA5C-F738-F1E7-C211-EBE1C4AF42BF}"/>
              </a:ext>
            </a:extLst>
          </p:cNvPr>
          <p:cNvSpPr/>
          <p:nvPr/>
        </p:nvSpPr>
        <p:spPr>
          <a:xfrm>
            <a:off x="8297332" y="143906"/>
            <a:ext cx="3894667"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p>
        </p:txBody>
      </p:sp>
      <p:sp>
        <p:nvSpPr>
          <p:cNvPr id="2" name="矩形 1">
            <a:extLst>
              <a:ext uri="{FF2B5EF4-FFF2-40B4-BE49-F238E27FC236}">
                <a16:creationId xmlns:a16="http://schemas.microsoft.com/office/drawing/2014/main" id="{8FCC75E8-AEAB-D924-BA23-8050CB15A643}"/>
              </a:ext>
            </a:extLst>
          </p:cNvPr>
          <p:cNvSpPr/>
          <p:nvPr/>
        </p:nvSpPr>
        <p:spPr>
          <a:xfrm>
            <a:off x="193231" y="1200547"/>
            <a:ext cx="4493538"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机器人力学建模与电机选择</a:t>
            </a:r>
          </a:p>
        </p:txBody>
      </p:sp>
      <p:sp>
        <p:nvSpPr>
          <p:cNvPr id="50" name="矩形: 圆角 49">
            <a:extLst>
              <a:ext uri="{FF2B5EF4-FFF2-40B4-BE49-F238E27FC236}">
                <a16:creationId xmlns:a16="http://schemas.microsoft.com/office/drawing/2014/main" id="{245DDE80-29E9-A6F1-E934-7D113A307AEF}"/>
              </a:ext>
            </a:extLst>
          </p:cNvPr>
          <p:cNvSpPr/>
          <p:nvPr/>
        </p:nvSpPr>
        <p:spPr>
          <a:xfrm>
            <a:off x="1537223" y="2932372"/>
            <a:ext cx="1179742" cy="592660"/>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FD79E990-2177-11D3-3523-7E991AC02E0D}"/>
              </a:ext>
            </a:extLst>
          </p:cNvPr>
          <p:cNvCxnSpPr>
            <a:cxnSpLocks/>
          </p:cNvCxnSpPr>
          <p:nvPr/>
        </p:nvCxnSpPr>
        <p:spPr>
          <a:xfrm>
            <a:off x="2118706" y="3208629"/>
            <a:ext cx="1434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232D9D7F-A8B6-1F03-E985-114BC34194E7}"/>
              </a:ext>
            </a:extLst>
          </p:cNvPr>
          <p:cNvCxnSpPr>
            <a:cxnSpLocks/>
          </p:cNvCxnSpPr>
          <p:nvPr/>
        </p:nvCxnSpPr>
        <p:spPr>
          <a:xfrm flipV="1">
            <a:off x="2118706" y="2195769"/>
            <a:ext cx="0" cy="10128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9B28614-DFA6-2BEE-5073-6878A4A32579}"/>
              </a:ext>
            </a:extLst>
          </p:cNvPr>
          <p:cNvCxnSpPr>
            <a:cxnSpLocks/>
          </p:cNvCxnSpPr>
          <p:nvPr/>
        </p:nvCxnSpPr>
        <p:spPr>
          <a:xfrm>
            <a:off x="2118706" y="3208629"/>
            <a:ext cx="0" cy="9175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E46B2636-7B80-4C62-1820-036FA0041577}"/>
              </a:ext>
            </a:extLst>
          </p:cNvPr>
          <p:cNvCxnSpPr>
            <a:cxnSpLocks/>
          </p:cNvCxnSpPr>
          <p:nvPr/>
        </p:nvCxnSpPr>
        <p:spPr>
          <a:xfrm flipH="1">
            <a:off x="938964" y="3208629"/>
            <a:ext cx="11797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流程图: 汇总连接 63">
            <a:extLst>
              <a:ext uri="{FF2B5EF4-FFF2-40B4-BE49-F238E27FC236}">
                <a16:creationId xmlns:a16="http://schemas.microsoft.com/office/drawing/2014/main" id="{5D014C91-5474-CF4A-26F4-507A36B14D22}"/>
              </a:ext>
            </a:extLst>
          </p:cNvPr>
          <p:cNvSpPr/>
          <p:nvPr/>
        </p:nvSpPr>
        <p:spPr>
          <a:xfrm>
            <a:off x="1695374" y="3400220"/>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5" name="流程图: 汇总连接 64">
            <a:extLst>
              <a:ext uri="{FF2B5EF4-FFF2-40B4-BE49-F238E27FC236}">
                <a16:creationId xmlns:a16="http://schemas.microsoft.com/office/drawing/2014/main" id="{EC754CC1-824E-7A3D-E22A-2DE521B36F64}"/>
              </a:ext>
            </a:extLst>
          </p:cNvPr>
          <p:cNvSpPr/>
          <p:nvPr/>
        </p:nvSpPr>
        <p:spPr>
          <a:xfrm>
            <a:off x="2280156" y="3400219"/>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5F9ED2E8-A05E-9B5E-F3A9-1549670073A1}"/>
              </a:ext>
            </a:extLst>
          </p:cNvPr>
          <p:cNvSpPr txBox="1"/>
          <p:nvPr/>
        </p:nvSpPr>
        <p:spPr>
          <a:xfrm>
            <a:off x="3236739" y="2808519"/>
            <a:ext cx="500458"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牵</a:t>
            </a:r>
            <a:endParaRPr lang="zh-CN" altLang="en-US" sz="2400" dirty="0">
              <a:latin typeface="楷体" panose="02010609060101010101" pitchFamily="49" charset="-122"/>
              <a:ea typeface="楷体" panose="02010609060101010101" pitchFamily="49" charset="-122"/>
            </a:endParaRPr>
          </a:p>
        </p:txBody>
      </p:sp>
      <p:sp>
        <p:nvSpPr>
          <p:cNvPr id="67" name="文本框 66">
            <a:extLst>
              <a:ext uri="{FF2B5EF4-FFF2-40B4-BE49-F238E27FC236}">
                <a16:creationId xmlns:a16="http://schemas.microsoft.com/office/drawing/2014/main" id="{62E8F11A-0E82-E939-0BB7-466037B168D0}"/>
              </a:ext>
            </a:extLst>
          </p:cNvPr>
          <p:cNvSpPr txBox="1"/>
          <p:nvPr/>
        </p:nvSpPr>
        <p:spPr>
          <a:xfrm>
            <a:off x="2118666" y="2040169"/>
            <a:ext cx="402674"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en-US" altLang="zh-CN" dirty="0">
                <a:latin typeface="楷体" panose="02010609060101010101" pitchFamily="49" charset="-122"/>
                <a:ea typeface="楷体" panose="02010609060101010101" pitchFamily="49" charset="-122"/>
              </a:rPr>
              <a:t>N</a:t>
            </a:r>
            <a:endParaRPr lang="zh-CN" altLang="en-US" sz="2400" dirty="0">
              <a:latin typeface="楷体" panose="02010609060101010101" pitchFamily="49" charset="-122"/>
              <a:ea typeface="楷体" panose="02010609060101010101" pitchFamily="49" charset="-122"/>
            </a:endParaRPr>
          </a:p>
        </p:txBody>
      </p:sp>
      <p:sp>
        <p:nvSpPr>
          <p:cNvPr id="68" name="文本框 67">
            <a:extLst>
              <a:ext uri="{FF2B5EF4-FFF2-40B4-BE49-F238E27FC236}">
                <a16:creationId xmlns:a16="http://schemas.microsoft.com/office/drawing/2014/main" id="{5C46949D-40B0-5A8D-8111-A1728F9A92A1}"/>
              </a:ext>
            </a:extLst>
          </p:cNvPr>
          <p:cNvSpPr txBox="1"/>
          <p:nvPr/>
        </p:nvSpPr>
        <p:spPr>
          <a:xfrm>
            <a:off x="2127094" y="3817070"/>
            <a:ext cx="312906"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G</a:t>
            </a:r>
            <a:endParaRPr lang="zh-CN" altLang="en-US" sz="2400" dirty="0">
              <a:latin typeface="楷体" panose="02010609060101010101" pitchFamily="49" charset="-122"/>
              <a:ea typeface="楷体" panose="02010609060101010101" pitchFamily="49" charset="-122"/>
            </a:endParaRPr>
          </a:p>
        </p:txBody>
      </p:sp>
      <p:sp>
        <p:nvSpPr>
          <p:cNvPr id="69" name="文本框 68">
            <a:extLst>
              <a:ext uri="{FF2B5EF4-FFF2-40B4-BE49-F238E27FC236}">
                <a16:creationId xmlns:a16="http://schemas.microsoft.com/office/drawing/2014/main" id="{24DAC16C-1832-DC7D-0055-122FA6CCB341}"/>
              </a:ext>
            </a:extLst>
          </p:cNvPr>
          <p:cNvSpPr txBox="1"/>
          <p:nvPr/>
        </p:nvSpPr>
        <p:spPr>
          <a:xfrm>
            <a:off x="509270" y="2828592"/>
            <a:ext cx="971741"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气</a:t>
            </a:r>
            <a:r>
              <a:rPr lang="en-US" altLang="zh-CN" sz="2000" dirty="0">
                <a:latin typeface="楷体" panose="02010609060101010101" pitchFamily="49" charset="-122"/>
                <a:ea typeface="楷体" panose="02010609060101010101" pitchFamily="49" charset="-122"/>
              </a:rPr>
              <a:t>+F</a:t>
            </a:r>
            <a:r>
              <a:rPr lang="el-GR" altLang="zh-CN" sz="1600" dirty="0">
                <a:latin typeface="楷体" panose="02010609060101010101" pitchFamily="49" charset="-122"/>
                <a:ea typeface="楷体" panose="02010609060101010101" pitchFamily="49" charset="-122"/>
              </a:rPr>
              <a:t>μ</a:t>
            </a:r>
            <a:endParaRPr lang="zh-CN" altLang="en-US" sz="2400" dirty="0">
              <a:latin typeface="楷体" panose="02010609060101010101" pitchFamily="49" charset="-122"/>
              <a:ea typeface="楷体" panose="02010609060101010101" pitchFamily="49" charset="-122"/>
            </a:endParaRPr>
          </a:p>
        </p:txBody>
      </p:sp>
      <p:sp>
        <p:nvSpPr>
          <p:cNvPr id="70" name="文本框 69">
            <a:extLst>
              <a:ext uri="{FF2B5EF4-FFF2-40B4-BE49-F238E27FC236}">
                <a16:creationId xmlns:a16="http://schemas.microsoft.com/office/drawing/2014/main" id="{AD36F12C-F288-D177-2DD9-67AD163565A5}"/>
              </a:ext>
            </a:extLst>
          </p:cNvPr>
          <p:cNvSpPr txBox="1"/>
          <p:nvPr/>
        </p:nvSpPr>
        <p:spPr>
          <a:xfrm>
            <a:off x="159065" y="4514755"/>
            <a:ext cx="3783408" cy="707886"/>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遇到问题：</a:t>
            </a:r>
            <a:r>
              <a:rPr lang="zh-CN" altLang="en-US" sz="2000" dirty="0">
                <a:latin typeface="楷体" panose="02010609060101010101" pitchFamily="49" charset="-122"/>
                <a:ea typeface="楷体" panose="02010609060101010101" pitchFamily="49" charset="-122"/>
              </a:rPr>
              <a:t>移动机器人走不动，</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原地打滑，电机烧毁</a:t>
            </a:r>
          </a:p>
        </p:txBody>
      </p:sp>
      <p:pic>
        <p:nvPicPr>
          <p:cNvPr id="72" name="图片 71">
            <a:extLst>
              <a:ext uri="{FF2B5EF4-FFF2-40B4-BE49-F238E27FC236}">
                <a16:creationId xmlns:a16="http://schemas.microsoft.com/office/drawing/2014/main" id="{4E86C8CC-8AFE-557C-FF39-8A00FA13BD64}"/>
              </a:ext>
            </a:extLst>
          </p:cNvPr>
          <p:cNvPicPr>
            <a:picLocks noChangeAspect="1"/>
          </p:cNvPicPr>
          <p:nvPr/>
        </p:nvPicPr>
        <p:blipFill>
          <a:blip r:embed="rId3"/>
          <a:stretch>
            <a:fillRect/>
          </a:stretch>
        </p:blipFill>
        <p:spPr>
          <a:xfrm>
            <a:off x="4273655" y="1872639"/>
            <a:ext cx="1822345" cy="601054"/>
          </a:xfrm>
          <a:prstGeom prst="rect">
            <a:avLst/>
          </a:prstGeom>
          <a:ln>
            <a:noFill/>
          </a:ln>
          <a:effectLst>
            <a:outerShdw blurRad="292100" dist="139700" dir="2700000" algn="tl" rotWithShape="0">
              <a:srgbClr val="333333">
                <a:alpha val="65000"/>
              </a:srgbClr>
            </a:outerShdw>
          </a:effectLst>
        </p:spPr>
      </p:pic>
      <p:pic>
        <p:nvPicPr>
          <p:cNvPr id="75" name="图片 74">
            <a:extLst>
              <a:ext uri="{FF2B5EF4-FFF2-40B4-BE49-F238E27FC236}">
                <a16:creationId xmlns:a16="http://schemas.microsoft.com/office/drawing/2014/main" id="{C54E8250-4D22-335B-A11C-1CF9750CD7F9}"/>
              </a:ext>
            </a:extLst>
          </p:cNvPr>
          <p:cNvPicPr>
            <a:picLocks noChangeAspect="1"/>
          </p:cNvPicPr>
          <p:nvPr/>
        </p:nvPicPr>
        <p:blipFill>
          <a:blip r:embed="rId4"/>
          <a:stretch>
            <a:fillRect/>
          </a:stretch>
        </p:blipFill>
        <p:spPr>
          <a:xfrm>
            <a:off x="4273655" y="2621510"/>
            <a:ext cx="3046507" cy="814274"/>
          </a:xfrm>
          <a:prstGeom prst="rect">
            <a:avLst/>
          </a:prstGeom>
          <a:ln>
            <a:noFill/>
          </a:ln>
          <a:effectLst>
            <a:outerShdw blurRad="292100" dist="139700" dir="2700000" algn="tl" rotWithShape="0">
              <a:srgbClr val="333333">
                <a:alpha val="65000"/>
              </a:srgbClr>
            </a:outerShdw>
          </a:effectLst>
        </p:spPr>
      </p:pic>
      <p:pic>
        <p:nvPicPr>
          <p:cNvPr id="77" name="图片 76">
            <a:extLst>
              <a:ext uri="{FF2B5EF4-FFF2-40B4-BE49-F238E27FC236}">
                <a16:creationId xmlns:a16="http://schemas.microsoft.com/office/drawing/2014/main" id="{7DD372D2-2890-8BA8-291F-111006E88628}"/>
              </a:ext>
            </a:extLst>
          </p:cNvPr>
          <p:cNvPicPr>
            <a:picLocks noChangeAspect="1"/>
          </p:cNvPicPr>
          <p:nvPr/>
        </p:nvPicPr>
        <p:blipFill>
          <a:blip r:embed="rId5"/>
          <a:stretch>
            <a:fillRect/>
          </a:stretch>
        </p:blipFill>
        <p:spPr>
          <a:xfrm>
            <a:off x="4273655" y="3607884"/>
            <a:ext cx="1339340" cy="501225"/>
          </a:xfrm>
          <a:prstGeom prst="rect">
            <a:avLst/>
          </a:prstGeom>
          <a:ln>
            <a:noFill/>
          </a:ln>
          <a:effectLst>
            <a:outerShdw blurRad="292100" dist="139700" dir="2700000" algn="tl" rotWithShape="0">
              <a:srgbClr val="333333">
                <a:alpha val="65000"/>
              </a:srgbClr>
            </a:outerShdw>
          </a:effectLst>
        </p:spPr>
      </p:pic>
      <p:pic>
        <p:nvPicPr>
          <p:cNvPr id="81" name="图片 80">
            <a:extLst>
              <a:ext uri="{FF2B5EF4-FFF2-40B4-BE49-F238E27FC236}">
                <a16:creationId xmlns:a16="http://schemas.microsoft.com/office/drawing/2014/main" id="{BD1FC8CB-AA5F-D627-0D08-8E09484F7867}"/>
              </a:ext>
            </a:extLst>
          </p:cNvPr>
          <p:cNvPicPr>
            <a:picLocks noChangeAspect="1"/>
          </p:cNvPicPr>
          <p:nvPr/>
        </p:nvPicPr>
        <p:blipFill>
          <a:blip r:embed="rId6"/>
          <a:stretch>
            <a:fillRect/>
          </a:stretch>
        </p:blipFill>
        <p:spPr>
          <a:xfrm>
            <a:off x="4273655" y="4213345"/>
            <a:ext cx="1615642" cy="516677"/>
          </a:xfrm>
          <a:prstGeom prst="rect">
            <a:avLst/>
          </a:prstGeom>
          <a:ln>
            <a:noFill/>
          </a:ln>
          <a:effectLst>
            <a:outerShdw blurRad="292100" dist="139700" dir="2700000" algn="tl" rotWithShape="0">
              <a:srgbClr val="333333">
                <a:alpha val="65000"/>
              </a:srgbClr>
            </a:outerShdw>
          </a:effectLst>
        </p:spPr>
      </p:pic>
      <p:pic>
        <p:nvPicPr>
          <p:cNvPr id="83" name="图片 82">
            <a:extLst>
              <a:ext uri="{FF2B5EF4-FFF2-40B4-BE49-F238E27FC236}">
                <a16:creationId xmlns:a16="http://schemas.microsoft.com/office/drawing/2014/main" id="{028C70C0-144D-89DC-9AF9-906D4B06209E}"/>
              </a:ext>
            </a:extLst>
          </p:cNvPr>
          <p:cNvPicPr>
            <a:picLocks noChangeAspect="1"/>
          </p:cNvPicPr>
          <p:nvPr/>
        </p:nvPicPr>
        <p:blipFill>
          <a:blip r:embed="rId7"/>
          <a:stretch>
            <a:fillRect/>
          </a:stretch>
        </p:blipFill>
        <p:spPr>
          <a:xfrm>
            <a:off x="4273655" y="4868698"/>
            <a:ext cx="1615642" cy="638885"/>
          </a:xfrm>
          <a:prstGeom prst="rect">
            <a:avLst/>
          </a:prstGeom>
          <a:ln>
            <a:noFill/>
          </a:ln>
          <a:effectLst>
            <a:outerShdw blurRad="292100" dist="139700" dir="2700000" algn="tl" rotWithShape="0">
              <a:srgbClr val="333333">
                <a:alpha val="65000"/>
              </a:srgbClr>
            </a:outerShdw>
          </a:effectLst>
        </p:spPr>
      </p:pic>
      <p:pic>
        <p:nvPicPr>
          <p:cNvPr id="87" name="图片 86">
            <a:extLst>
              <a:ext uri="{FF2B5EF4-FFF2-40B4-BE49-F238E27FC236}">
                <a16:creationId xmlns:a16="http://schemas.microsoft.com/office/drawing/2014/main" id="{E63CE600-F111-1741-5A92-B2193D2B8254}"/>
              </a:ext>
            </a:extLst>
          </p:cNvPr>
          <p:cNvPicPr>
            <a:picLocks noChangeAspect="1"/>
          </p:cNvPicPr>
          <p:nvPr/>
        </p:nvPicPr>
        <p:blipFill>
          <a:blip r:embed="rId8"/>
          <a:stretch>
            <a:fillRect/>
          </a:stretch>
        </p:blipFill>
        <p:spPr>
          <a:xfrm>
            <a:off x="8275574" y="3434687"/>
            <a:ext cx="2455679" cy="464132"/>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DFAA4DEA-CB34-D9A6-59A7-4C33A2417719}"/>
              </a:ext>
            </a:extLst>
          </p:cNvPr>
          <p:cNvPicPr>
            <a:picLocks noChangeAspect="1"/>
          </p:cNvPicPr>
          <p:nvPr/>
        </p:nvPicPr>
        <p:blipFill>
          <a:blip r:embed="rId9"/>
          <a:stretch>
            <a:fillRect/>
          </a:stretch>
        </p:blipFill>
        <p:spPr>
          <a:xfrm>
            <a:off x="8226987" y="2324385"/>
            <a:ext cx="3443259" cy="767754"/>
          </a:xfrm>
          <a:prstGeom prst="rect">
            <a:avLst/>
          </a:prstGeom>
          <a:ln>
            <a:noFill/>
          </a:ln>
          <a:effectLst>
            <a:outerShdw blurRad="292100" dist="139700" dir="2700000" algn="tl" rotWithShape="0">
              <a:srgbClr val="333333">
                <a:alpha val="65000"/>
              </a:srgbClr>
            </a:outerShdw>
          </a:effectLst>
        </p:spPr>
      </p:pic>
      <p:pic>
        <p:nvPicPr>
          <p:cNvPr id="91" name="图片 90">
            <a:extLst>
              <a:ext uri="{FF2B5EF4-FFF2-40B4-BE49-F238E27FC236}">
                <a16:creationId xmlns:a16="http://schemas.microsoft.com/office/drawing/2014/main" id="{A1ABF5FF-CD22-4144-2280-5CCEB876D6EE}"/>
              </a:ext>
            </a:extLst>
          </p:cNvPr>
          <p:cNvPicPr>
            <a:picLocks noChangeAspect="1"/>
          </p:cNvPicPr>
          <p:nvPr/>
        </p:nvPicPr>
        <p:blipFill>
          <a:blip r:embed="rId10"/>
          <a:stretch>
            <a:fillRect/>
          </a:stretch>
        </p:blipFill>
        <p:spPr>
          <a:xfrm>
            <a:off x="8275574" y="4241367"/>
            <a:ext cx="2273994" cy="556050"/>
          </a:xfrm>
          <a:prstGeom prst="rect">
            <a:avLst/>
          </a:prstGeom>
          <a:ln>
            <a:noFill/>
          </a:ln>
          <a:effectLst>
            <a:outerShdw blurRad="292100" dist="139700" dir="2700000" algn="tl" rotWithShape="0">
              <a:srgbClr val="333333">
                <a:alpha val="65000"/>
              </a:srgbClr>
            </a:outerShdw>
          </a:effectLst>
        </p:spPr>
      </p:pic>
      <p:sp>
        <p:nvSpPr>
          <p:cNvPr id="92" name="箭头: 右 91">
            <a:extLst>
              <a:ext uri="{FF2B5EF4-FFF2-40B4-BE49-F238E27FC236}">
                <a16:creationId xmlns:a16="http://schemas.microsoft.com/office/drawing/2014/main" id="{70CDF206-0BB6-A956-B580-AF636E7E40E4}"/>
              </a:ext>
            </a:extLst>
          </p:cNvPr>
          <p:cNvSpPr/>
          <p:nvPr/>
        </p:nvSpPr>
        <p:spPr>
          <a:xfrm>
            <a:off x="7570437" y="3704086"/>
            <a:ext cx="400161" cy="409175"/>
          </a:xfrm>
          <a:prstGeom prst="rightArrow">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8771F12-CEF0-9BB8-8824-B36C38AB346B}"/>
              </a:ext>
            </a:extLst>
          </p:cNvPr>
          <p:cNvSpPr/>
          <p:nvPr/>
        </p:nvSpPr>
        <p:spPr>
          <a:xfrm>
            <a:off x="3996737" y="1733381"/>
            <a:ext cx="3460169" cy="413181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B97E018D-8E58-E0D7-3B62-1887CB119C53}"/>
              </a:ext>
            </a:extLst>
          </p:cNvPr>
          <p:cNvSpPr/>
          <p:nvPr/>
        </p:nvSpPr>
        <p:spPr>
          <a:xfrm>
            <a:off x="8084130" y="2040169"/>
            <a:ext cx="3844514" cy="3176725"/>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319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171768" y="136814"/>
            <a:ext cx="7020232"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传感器及驱动系统 </a:t>
            </a:r>
          </a:p>
        </p:txBody>
      </p:sp>
      <p:pic>
        <p:nvPicPr>
          <p:cNvPr id="8" name="图片 7">
            <a:extLst>
              <a:ext uri="{FF2B5EF4-FFF2-40B4-BE49-F238E27FC236}">
                <a16:creationId xmlns:a16="http://schemas.microsoft.com/office/drawing/2014/main" id="{52780284-5F95-0373-583D-2278498274AC}"/>
              </a:ext>
            </a:extLst>
          </p:cNvPr>
          <p:cNvPicPr>
            <a:picLocks noChangeAspect="1"/>
          </p:cNvPicPr>
          <p:nvPr/>
        </p:nvPicPr>
        <p:blipFill>
          <a:blip r:embed="rId3"/>
          <a:stretch>
            <a:fillRect/>
          </a:stretch>
        </p:blipFill>
        <p:spPr>
          <a:xfrm>
            <a:off x="1275234" y="1093208"/>
            <a:ext cx="9835218" cy="56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65929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03958" y="136814"/>
            <a:ext cx="458804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p>
        </p:txBody>
      </p:sp>
      <p:pic>
        <p:nvPicPr>
          <p:cNvPr id="8" name="图片 7">
            <a:extLst>
              <a:ext uri="{FF2B5EF4-FFF2-40B4-BE49-F238E27FC236}">
                <a16:creationId xmlns:a16="http://schemas.microsoft.com/office/drawing/2014/main" id="{9A1AA2D7-A4F8-D964-030F-1C1467E1D02B}"/>
              </a:ext>
            </a:extLst>
          </p:cNvPr>
          <p:cNvPicPr>
            <a:picLocks noChangeAspect="1"/>
          </p:cNvPicPr>
          <p:nvPr/>
        </p:nvPicPr>
        <p:blipFill>
          <a:blip r:embed="rId3"/>
          <a:stretch>
            <a:fillRect/>
          </a:stretch>
        </p:blipFill>
        <p:spPr>
          <a:xfrm>
            <a:off x="5020946" y="1060726"/>
            <a:ext cx="1996103" cy="5779134"/>
          </a:xfrm>
          <a:prstGeom prst="rect">
            <a:avLst/>
          </a:prstGeom>
        </p:spPr>
      </p:pic>
    </p:spTree>
    <p:extLst>
      <p:ext uri="{BB962C8B-B14F-4D97-AF65-F5344CB8AC3E}">
        <p14:creationId xmlns:p14="http://schemas.microsoft.com/office/powerpoint/2010/main" val="35644238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4348D542-CF9C-C72C-8D9C-6474E831E1DF}"/>
              </a:ext>
            </a:extLst>
          </p:cNvPr>
          <p:cNvPicPr>
            <a:picLocks noChangeAspect="1"/>
          </p:cNvPicPr>
          <p:nvPr/>
        </p:nvPicPr>
        <p:blipFill>
          <a:blip r:embed="rId3"/>
          <a:stretch>
            <a:fillRect/>
          </a:stretch>
        </p:blipFill>
        <p:spPr>
          <a:xfrm>
            <a:off x="1435768" y="1259105"/>
            <a:ext cx="9320463" cy="524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250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53C06C6-7C6D-B445-ACA9-C26B21928D50}"/>
              </a:ext>
            </a:extLst>
          </p:cNvPr>
          <p:cNvPicPr>
            <a:picLocks noChangeAspect="1"/>
          </p:cNvPicPr>
          <p:nvPr/>
        </p:nvPicPr>
        <p:blipFill>
          <a:blip r:embed="rId3"/>
          <a:stretch>
            <a:fillRect/>
          </a:stretch>
        </p:blipFill>
        <p:spPr>
          <a:xfrm>
            <a:off x="1386038" y="1148390"/>
            <a:ext cx="9419923" cy="5298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89577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A102073-BCCB-4060-2E2D-EB3936EE893E}"/>
              </a:ext>
            </a:extLst>
          </p:cNvPr>
          <p:cNvPicPr>
            <a:picLocks noChangeAspect="1"/>
          </p:cNvPicPr>
          <p:nvPr/>
        </p:nvPicPr>
        <p:blipFill>
          <a:blip r:embed="rId3"/>
          <a:stretch>
            <a:fillRect/>
          </a:stretch>
        </p:blipFill>
        <p:spPr>
          <a:xfrm>
            <a:off x="1545948" y="1346803"/>
            <a:ext cx="9100104" cy="511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4959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C657A39B-F808-8D4F-E913-00BFD7235AAF}"/>
              </a:ext>
            </a:extLst>
          </p:cNvPr>
          <p:cNvPicPr>
            <a:picLocks noChangeAspect="1"/>
          </p:cNvPicPr>
          <p:nvPr/>
        </p:nvPicPr>
        <p:blipFill>
          <a:blip r:embed="rId3"/>
          <a:stretch>
            <a:fillRect/>
          </a:stretch>
        </p:blipFill>
        <p:spPr>
          <a:xfrm>
            <a:off x="1660358" y="1357762"/>
            <a:ext cx="8871284" cy="4990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9531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EA2AB348-F672-B572-34EB-D88DDB9E5D72}"/>
              </a:ext>
            </a:extLst>
          </p:cNvPr>
          <p:cNvPicPr>
            <a:picLocks noChangeAspect="1"/>
          </p:cNvPicPr>
          <p:nvPr/>
        </p:nvPicPr>
        <p:blipFill>
          <a:blip r:embed="rId3"/>
          <a:stretch>
            <a:fillRect/>
          </a:stretch>
        </p:blipFill>
        <p:spPr>
          <a:xfrm>
            <a:off x="1752842" y="1394433"/>
            <a:ext cx="8686316" cy="4886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5301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研究背景及意义</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Research background and significance</a:t>
            </a:r>
          </a:p>
        </p:txBody>
      </p:sp>
      <p:sp>
        <p:nvSpPr>
          <p:cNvPr id="15"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01</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2E03C371-5681-E0F3-40F7-4F70BD427974}"/>
              </a:ext>
            </a:extLst>
          </p:cNvPr>
          <p:cNvPicPr>
            <a:picLocks noChangeAspect="1"/>
          </p:cNvPicPr>
          <p:nvPr/>
        </p:nvPicPr>
        <p:blipFill>
          <a:blip r:embed="rId3"/>
          <a:stretch>
            <a:fillRect/>
          </a:stretch>
        </p:blipFill>
        <p:spPr>
          <a:xfrm>
            <a:off x="1478154" y="1241660"/>
            <a:ext cx="9235691" cy="5195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2307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53155" y="1927125"/>
            <a:ext cx="10085690"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机器人无线控制系统设计同样以</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单片机为核心，搭载运行实时操作系统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系统，主要任务包括通过</a:t>
            </a:r>
            <a:r>
              <a:rPr lang="en-US" altLang="zh-CN" sz="2400" kern="100" dirty="0">
                <a:effectLst/>
                <a:latin typeface="楷体" panose="02010609060101010101" pitchFamily="49" charset="-122"/>
                <a:ea typeface="楷体" panose="02010609060101010101" pitchFamily="49" charset="-122"/>
              </a:rPr>
              <a:t>STM32 ADC</a:t>
            </a:r>
            <a:r>
              <a:rPr lang="zh-CN" altLang="zh-CN" sz="2400" kern="100" dirty="0">
                <a:effectLst/>
                <a:latin typeface="楷体" panose="02010609060101010101" pitchFamily="49" charset="-122"/>
                <a:ea typeface="楷体" panose="02010609060101010101" pitchFamily="49" charset="-122"/>
              </a:rPr>
              <a:t>外设驱动摇杆，对摇杆动作进行算法处理并生成机器人运动控制命令，通过</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将数据发送到蓝牙串口模块然后再发送到机器人主控系统上。其次无线控制系统还通过</a:t>
            </a:r>
            <a:r>
              <a:rPr lang="en-US" altLang="zh-CN" sz="2400" kern="100" dirty="0">
                <a:effectLst/>
                <a:latin typeface="楷体" panose="02010609060101010101" pitchFamily="49" charset="-122"/>
                <a:ea typeface="楷体" panose="02010609060101010101" pitchFamily="49" charset="-122"/>
              </a:rPr>
              <a:t>STM32 SPI</a:t>
            </a:r>
            <a:r>
              <a:rPr lang="zh-CN" altLang="zh-CN" sz="2400" kern="100" dirty="0">
                <a:effectLst/>
                <a:latin typeface="楷体" panose="02010609060101010101" pitchFamily="49" charset="-122"/>
                <a:ea typeface="楷体" panose="02010609060101010101" pitchFamily="49" charset="-122"/>
              </a:rPr>
              <a:t>外设驱动的</a:t>
            </a:r>
            <a:r>
              <a:rPr lang="en-US" altLang="zh-CN" sz="2400" kern="100" dirty="0">
                <a:effectLst/>
                <a:latin typeface="楷体" panose="02010609060101010101" pitchFamily="49" charset="-122"/>
                <a:ea typeface="楷体" panose="02010609060101010101" pitchFamily="49" charset="-122"/>
              </a:rPr>
              <a:t>TFT-LCD</a:t>
            </a:r>
            <a:r>
              <a:rPr lang="zh-CN" altLang="zh-CN" sz="2400" kern="100" dirty="0">
                <a:effectLst/>
                <a:latin typeface="楷体" panose="02010609060101010101" pitchFamily="49" charset="-122"/>
                <a:ea typeface="楷体" panose="02010609060101010101" pitchFamily="49" charset="-122"/>
              </a:rPr>
              <a:t>显示屏实时显示</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外设收到的机器人主控发来的传感器数据信息与主控系统发出的运动机器人运动控制命令。</a:t>
            </a:r>
          </a:p>
        </p:txBody>
      </p:sp>
      <p:sp>
        <p:nvSpPr>
          <p:cNvPr id="7" name="矩形 6">
            <a:extLst>
              <a:ext uri="{FF2B5EF4-FFF2-40B4-BE49-F238E27FC236}">
                <a16:creationId xmlns:a16="http://schemas.microsoft.com/office/drawing/2014/main" id="{0D412FAC-3AB5-EC08-E46D-5ADD1B55A0C2}"/>
              </a:ext>
            </a:extLst>
          </p:cNvPr>
          <p:cNvSpPr/>
          <p:nvPr/>
        </p:nvSpPr>
        <p:spPr>
          <a:xfrm>
            <a:off x="7492181" y="143906"/>
            <a:ext cx="4699820"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机器人无线控制系统设计 </a:t>
            </a:r>
            <a:r>
              <a:rPr lang="en-US" altLang="zh-CN" sz="2400" b="1" dirty="0"/>
              <a:t>– </a:t>
            </a:r>
            <a:r>
              <a:rPr lang="zh-CN" altLang="en-US" sz="2400" b="1" dirty="0"/>
              <a:t>概要</a:t>
            </a:r>
          </a:p>
        </p:txBody>
      </p:sp>
    </p:spTree>
    <p:extLst>
      <p:ext uri="{BB962C8B-B14F-4D97-AF65-F5344CB8AC3E}">
        <p14:creationId xmlns:p14="http://schemas.microsoft.com/office/powerpoint/2010/main" val="13249298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722374" y="136814"/>
            <a:ext cx="6469626"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无线控制系统 </a:t>
            </a:r>
          </a:p>
        </p:txBody>
      </p:sp>
      <p:pic>
        <p:nvPicPr>
          <p:cNvPr id="7" name="图片 6">
            <a:extLst>
              <a:ext uri="{FF2B5EF4-FFF2-40B4-BE49-F238E27FC236}">
                <a16:creationId xmlns:a16="http://schemas.microsoft.com/office/drawing/2014/main" id="{09D548C1-6C55-EC5E-A712-CAB280C03291}"/>
              </a:ext>
            </a:extLst>
          </p:cNvPr>
          <p:cNvPicPr>
            <a:picLocks noChangeAspect="1"/>
          </p:cNvPicPr>
          <p:nvPr/>
        </p:nvPicPr>
        <p:blipFill>
          <a:blip r:embed="rId3"/>
          <a:stretch>
            <a:fillRect/>
          </a:stretch>
        </p:blipFill>
        <p:spPr>
          <a:xfrm>
            <a:off x="240003" y="1238796"/>
            <a:ext cx="11711994" cy="5122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739470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921592" y="136814"/>
            <a:ext cx="427040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p>
        </p:txBody>
      </p:sp>
      <p:pic>
        <p:nvPicPr>
          <p:cNvPr id="7" name="图片 6">
            <a:extLst>
              <a:ext uri="{FF2B5EF4-FFF2-40B4-BE49-F238E27FC236}">
                <a16:creationId xmlns:a16="http://schemas.microsoft.com/office/drawing/2014/main" id="{277F8E67-D21F-076A-9F47-F5B0CD705D60}"/>
              </a:ext>
            </a:extLst>
          </p:cNvPr>
          <p:cNvPicPr>
            <a:picLocks noChangeAspect="1"/>
          </p:cNvPicPr>
          <p:nvPr/>
        </p:nvPicPr>
        <p:blipFill>
          <a:blip r:embed="rId3"/>
          <a:stretch>
            <a:fillRect/>
          </a:stretch>
        </p:blipFill>
        <p:spPr>
          <a:xfrm>
            <a:off x="5215379" y="1009107"/>
            <a:ext cx="1761242" cy="5785500"/>
          </a:xfrm>
          <a:prstGeom prst="rect">
            <a:avLst/>
          </a:prstGeom>
        </p:spPr>
      </p:pic>
    </p:spTree>
    <p:extLst>
      <p:ext uri="{BB962C8B-B14F-4D97-AF65-F5344CB8AC3E}">
        <p14:creationId xmlns:p14="http://schemas.microsoft.com/office/powerpoint/2010/main" val="206868190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pic>
        <p:nvPicPr>
          <p:cNvPr id="21" name="图片 20">
            <a:extLst>
              <a:ext uri="{FF2B5EF4-FFF2-40B4-BE49-F238E27FC236}">
                <a16:creationId xmlns:a16="http://schemas.microsoft.com/office/drawing/2014/main" id="{0D1139DF-1CD8-3512-49F5-5305E00BED56}"/>
              </a:ext>
            </a:extLst>
          </p:cNvPr>
          <p:cNvPicPr>
            <a:picLocks noChangeAspect="1"/>
          </p:cNvPicPr>
          <p:nvPr/>
        </p:nvPicPr>
        <p:blipFill>
          <a:blip r:embed="rId3"/>
          <a:stretch>
            <a:fillRect/>
          </a:stretch>
        </p:blipFill>
        <p:spPr>
          <a:xfrm>
            <a:off x="616570" y="987425"/>
            <a:ext cx="4396995" cy="5724249"/>
          </a:xfrm>
          <a:prstGeom prst="rect">
            <a:avLst/>
          </a:prstGeom>
        </p:spPr>
      </p:pic>
      <p:sp>
        <p:nvSpPr>
          <p:cNvPr id="9" name="文本框 8">
            <a:extLst>
              <a:ext uri="{FF2B5EF4-FFF2-40B4-BE49-F238E27FC236}">
                <a16:creationId xmlns:a16="http://schemas.microsoft.com/office/drawing/2014/main" id="{C2826C64-9DBC-1CA8-27B7-BC8AADAF84A4}"/>
              </a:ext>
            </a:extLst>
          </p:cNvPr>
          <p:cNvSpPr txBox="1"/>
          <p:nvPr/>
        </p:nvSpPr>
        <p:spPr>
          <a:xfrm>
            <a:off x="5211427" y="1166842"/>
            <a:ext cx="6526185" cy="4524315"/>
          </a:xfrm>
          <a:prstGeom prst="rect">
            <a:avLst/>
          </a:prstGeom>
          <a:noFill/>
        </p:spPr>
        <p:txBody>
          <a:bodyPr wrap="square">
            <a:spAutoFit/>
          </a:bodyPr>
          <a:lstStyle/>
          <a:p>
            <a:pPr indent="304800" algn="just" latinLnBrk="1">
              <a:tabLst>
                <a:tab pos="239395" algn="l"/>
              </a:tabLst>
            </a:pP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的使用了两个</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通道分别连接着摇杆的</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和</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，当拨动摇杆在</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轴方向运动或者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轴方向运动时</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通道就可以检测到波动的电压数据，由于电磁干扰的问题，单片机检测到的原始</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数据非常的不稳定，波动较大，所以需要进行滤波处理，得到一个稳定的</a:t>
            </a:r>
            <a:r>
              <a:rPr lang="en-US" altLang="zh-CN" sz="2400" kern="100" dirty="0">
                <a:effectLst/>
                <a:latin typeface="楷体" panose="02010609060101010101" pitchFamily="49" charset="-122"/>
                <a:ea typeface="楷体" panose="02010609060101010101" pitchFamily="49" charset="-122"/>
              </a:rPr>
              <a:t>X/Y</a:t>
            </a:r>
            <a:r>
              <a:rPr lang="zh-CN" altLang="zh-CN" sz="2400" kern="100" dirty="0">
                <a:effectLst/>
                <a:latin typeface="楷体" panose="02010609060101010101" pitchFamily="49" charset="-122"/>
                <a:ea typeface="楷体" panose="02010609060101010101" pitchFamily="49" charset="-122"/>
              </a:rPr>
              <a:t>数据，在单片机</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数据滤波时常用的滤波算法有均值滤波算法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将输入的数据进行累加然后求平均值，中值滤波算法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找出输入的大量数据的中间值，一阶滞后滤波</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将本次输入的数据与上次输入</a:t>
            </a:r>
            <a:r>
              <a:rPr lang="en-US" altLang="zh-CN" sz="2400" kern="100" dirty="0">
                <a:effectLst/>
                <a:latin typeface="楷体" panose="02010609060101010101" pitchFamily="49" charset="-122"/>
                <a:ea typeface="楷体" panose="02010609060101010101" pitchFamily="49" charset="-122"/>
              </a:rPr>
              <a:t>a</a:t>
            </a:r>
            <a:r>
              <a:rPr lang="zh-CN" altLang="zh-CN" sz="2400" kern="100" dirty="0">
                <a:effectLst/>
                <a:latin typeface="楷体" panose="02010609060101010101" pitchFamily="49" charset="-122"/>
                <a:ea typeface="楷体" panose="02010609060101010101" pitchFamily="49" charset="-122"/>
              </a:rPr>
              <a:t>倍数据相乘之后输出。</a:t>
            </a:r>
          </a:p>
        </p:txBody>
      </p:sp>
    </p:spTree>
    <p:extLst>
      <p:ext uri="{BB962C8B-B14F-4D97-AF65-F5344CB8AC3E}">
        <p14:creationId xmlns:p14="http://schemas.microsoft.com/office/powerpoint/2010/main" val="52366234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9" name="图片 18">
            <a:extLst>
              <a:ext uri="{FF2B5EF4-FFF2-40B4-BE49-F238E27FC236}">
                <a16:creationId xmlns:a16="http://schemas.microsoft.com/office/drawing/2014/main" id="{064E7F94-9804-CB8F-4858-ED2F4A93E3B3}"/>
              </a:ext>
            </a:extLst>
          </p:cNvPr>
          <p:cNvPicPr>
            <a:picLocks noChangeAspect="1"/>
          </p:cNvPicPr>
          <p:nvPr/>
        </p:nvPicPr>
        <p:blipFill>
          <a:blip r:embed="rId3"/>
          <a:stretch>
            <a:fillRect/>
          </a:stretch>
        </p:blipFill>
        <p:spPr>
          <a:xfrm>
            <a:off x="855592" y="987425"/>
            <a:ext cx="4351897" cy="5724249"/>
          </a:xfrm>
          <a:prstGeom prst="rect">
            <a:avLst/>
          </a:prstGeom>
        </p:spPr>
      </p:pic>
      <p:pic>
        <p:nvPicPr>
          <p:cNvPr id="6" name="图片 5">
            <a:extLst>
              <a:ext uri="{FF2B5EF4-FFF2-40B4-BE49-F238E27FC236}">
                <a16:creationId xmlns:a16="http://schemas.microsoft.com/office/drawing/2014/main" id="{859E3962-2AD2-43E6-B6FE-4D34205F34A0}"/>
              </a:ext>
            </a:extLst>
          </p:cNvPr>
          <p:cNvPicPr>
            <a:picLocks noChangeAspect="1"/>
          </p:cNvPicPr>
          <p:nvPr/>
        </p:nvPicPr>
        <p:blipFill>
          <a:blip r:embed="rId4"/>
          <a:stretch>
            <a:fillRect/>
          </a:stretch>
        </p:blipFill>
        <p:spPr>
          <a:xfrm>
            <a:off x="5455410" y="1268295"/>
            <a:ext cx="2160639" cy="744628"/>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071A4E0-E90C-581C-862D-2F345149BF79}"/>
              </a:ext>
            </a:extLst>
          </p:cNvPr>
          <p:cNvPicPr>
            <a:picLocks noChangeAspect="1"/>
          </p:cNvPicPr>
          <p:nvPr/>
        </p:nvPicPr>
        <p:blipFill>
          <a:blip r:embed="rId5"/>
          <a:stretch>
            <a:fillRect/>
          </a:stretch>
        </p:blipFill>
        <p:spPr>
          <a:xfrm>
            <a:off x="5455410" y="2086224"/>
            <a:ext cx="6613299" cy="66895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FEF2CCA2-F5A4-63BC-B1D3-60E552DA9F5B}"/>
              </a:ext>
            </a:extLst>
          </p:cNvPr>
          <p:cNvPicPr>
            <a:picLocks noChangeAspect="1"/>
          </p:cNvPicPr>
          <p:nvPr/>
        </p:nvPicPr>
        <p:blipFill>
          <a:blip r:embed="rId6"/>
          <a:stretch>
            <a:fillRect/>
          </a:stretch>
        </p:blipFill>
        <p:spPr>
          <a:xfrm>
            <a:off x="5455410" y="2875729"/>
            <a:ext cx="4765266" cy="55327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EE4CA5EA-0225-C472-AEAD-C6AACC621A5C}"/>
              </a:ext>
            </a:extLst>
          </p:cNvPr>
          <p:cNvSpPr txBox="1"/>
          <p:nvPr/>
        </p:nvSpPr>
        <p:spPr>
          <a:xfrm>
            <a:off x="3119284" y="1397280"/>
            <a:ext cx="2160639" cy="461665"/>
          </a:xfrm>
          <a:prstGeom prst="rect">
            <a:avLst/>
          </a:prstGeom>
          <a:noFill/>
        </p:spPr>
        <p:txBody>
          <a:bodyPr wrap="square">
            <a:spAutoFit/>
          </a:bodyPr>
          <a:lstStyle/>
          <a:p>
            <a:r>
              <a:rPr lang="zh-CN" altLang="en-US" sz="2400" b="0" i="0" dirty="0">
                <a:effectLst/>
                <a:highlight>
                  <a:srgbClr val="FFFFFF"/>
                </a:highlight>
                <a:latin typeface="楷体" panose="02010609060101010101" pitchFamily="49" charset="-122"/>
                <a:ea typeface="楷体" panose="02010609060101010101" pitchFamily="49" charset="-122"/>
              </a:rPr>
              <a:t>均值滤波算法：</a:t>
            </a:r>
            <a:endParaRPr lang="zh-CN" altLang="en-US" sz="24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74287F6D-F69C-612A-C15D-3A10C99E6511}"/>
              </a:ext>
            </a:extLst>
          </p:cNvPr>
          <p:cNvSpPr txBox="1"/>
          <p:nvPr/>
        </p:nvSpPr>
        <p:spPr>
          <a:xfrm>
            <a:off x="3119284" y="2189866"/>
            <a:ext cx="2160639"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中</a:t>
            </a:r>
            <a:r>
              <a:rPr lang="zh-CN" altLang="en-US" sz="2400" b="0" i="0" dirty="0">
                <a:effectLst/>
                <a:highlight>
                  <a:srgbClr val="FFFFFF"/>
                </a:highlight>
                <a:latin typeface="楷体" panose="02010609060101010101" pitchFamily="49" charset="-122"/>
                <a:ea typeface="楷体" panose="02010609060101010101" pitchFamily="49" charset="-122"/>
              </a:rPr>
              <a:t>值滤波算法：</a:t>
            </a:r>
            <a:endParaRPr lang="zh-CN" altLang="en-US" sz="2400"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BCCD6B83-FCCA-E0CB-8B6C-2F4300C26DF6}"/>
              </a:ext>
            </a:extLst>
          </p:cNvPr>
          <p:cNvSpPr txBox="1"/>
          <p:nvPr/>
        </p:nvSpPr>
        <p:spPr>
          <a:xfrm>
            <a:off x="2608590" y="2921533"/>
            <a:ext cx="2671333"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一阶滞后</a:t>
            </a:r>
            <a:r>
              <a:rPr lang="zh-CN" altLang="en-US" sz="2400" b="0" i="0" dirty="0">
                <a:effectLst/>
                <a:highlight>
                  <a:srgbClr val="FFFFFF"/>
                </a:highlight>
                <a:latin typeface="楷体" panose="02010609060101010101" pitchFamily="49" charset="-122"/>
                <a:ea typeface="楷体" panose="02010609060101010101" pitchFamily="49" charset="-122"/>
              </a:rPr>
              <a:t>滤波算法</a:t>
            </a:r>
            <a:r>
              <a:rPr lang="zh-CN" altLang="en-US" sz="2400" dirty="0">
                <a:highlight>
                  <a:srgbClr val="FFFFFF"/>
                </a:highlight>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5D15C329-0806-D5D2-26C7-15D0D976381E}"/>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spTree>
    <p:extLst>
      <p:ext uri="{BB962C8B-B14F-4D97-AF65-F5344CB8AC3E}">
        <p14:creationId xmlns:p14="http://schemas.microsoft.com/office/powerpoint/2010/main" val="28504225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9" name="图片 8">
            <a:extLst>
              <a:ext uri="{FF2B5EF4-FFF2-40B4-BE49-F238E27FC236}">
                <a16:creationId xmlns:a16="http://schemas.microsoft.com/office/drawing/2014/main" id="{9317275D-8ABE-87B9-BA3C-3D0C3C4192EB}"/>
              </a:ext>
            </a:extLst>
          </p:cNvPr>
          <p:cNvPicPr>
            <a:picLocks noChangeAspect="1"/>
          </p:cNvPicPr>
          <p:nvPr/>
        </p:nvPicPr>
        <p:blipFill>
          <a:blip r:embed="rId3"/>
          <a:stretch>
            <a:fillRect/>
          </a:stretch>
        </p:blipFill>
        <p:spPr>
          <a:xfrm>
            <a:off x="1672265" y="1443791"/>
            <a:ext cx="8847469" cy="497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4934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3D3B34EC-3C5B-F229-AB37-1CDEF1BD8C63}"/>
              </a:ext>
            </a:extLst>
          </p:cNvPr>
          <p:cNvPicPr>
            <a:picLocks noChangeAspect="1"/>
          </p:cNvPicPr>
          <p:nvPr/>
        </p:nvPicPr>
        <p:blipFill>
          <a:blip r:embed="rId3"/>
          <a:stretch>
            <a:fillRect/>
          </a:stretch>
        </p:blipFill>
        <p:spPr>
          <a:xfrm>
            <a:off x="1548598" y="1263156"/>
            <a:ext cx="9094804" cy="51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62688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B582ADC8-0E98-FF9E-4452-5D8DEEC410EC}"/>
              </a:ext>
            </a:extLst>
          </p:cNvPr>
          <p:cNvPicPr>
            <a:picLocks noChangeAspect="1"/>
          </p:cNvPicPr>
          <p:nvPr/>
        </p:nvPicPr>
        <p:blipFill>
          <a:blip r:embed="rId3"/>
          <a:stretch>
            <a:fillRect/>
          </a:stretch>
        </p:blipFill>
        <p:spPr>
          <a:xfrm>
            <a:off x="2054559" y="1373471"/>
            <a:ext cx="8592152" cy="4833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458917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10" name="图片 9">
            <a:extLst>
              <a:ext uri="{FF2B5EF4-FFF2-40B4-BE49-F238E27FC236}">
                <a16:creationId xmlns:a16="http://schemas.microsoft.com/office/drawing/2014/main" id="{4669E119-AC17-347B-453D-F6B63C9EC6A3}"/>
              </a:ext>
            </a:extLst>
          </p:cNvPr>
          <p:cNvPicPr>
            <a:picLocks noChangeAspect="1"/>
          </p:cNvPicPr>
          <p:nvPr/>
        </p:nvPicPr>
        <p:blipFill>
          <a:blip r:embed="rId3"/>
          <a:stretch>
            <a:fillRect/>
          </a:stretch>
        </p:blipFill>
        <p:spPr>
          <a:xfrm>
            <a:off x="1497264" y="1320909"/>
            <a:ext cx="9197471" cy="5173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3622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研究背景及意义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a:extLst>
              <a:ext uri="{FF2B5EF4-FFF2-40B4-BE49-F238E27FC236}">
                <a16:creationId xmlns:a16="http://schemas.microsoft.com/office/drawing/2014/main" id="{64A9D3DE-7837-958C-FF54-74CEC476F0A6}"/>
              </a:ext>
            </a:extLst>
          </p:cNvPr>
          <p:cNvSpPr txBox="1"/>
          <p:nvPr/>
        </p:nvSpPr>
        <p:spPr>
          <a:xfrm>
            <a:off x="1075403" y="2106565"/>
            <a:ext cx="10041194" cy="1631216"/>
          </a:xfrm>
          <a:prstGeom prst="rect">
            <a:avLst/>
          </a:prstGeom>
          <a:noFill/>
          <a:ln w="12700">
            <a:solidFill>
              <a:schemeClr val="tx1"/>
            </a:solidFill>
          </a:ln>
        </p:spPr>
        <p:txBody>
          <a:bodyPr wrap="square" rtlCol="0">
            <a:spAutoFit/>
          </a:bodyPr>
          <a:lstStyle/>
          <a:p>
            <a:pPr algn="just"/>
            <a:r>
              <a:rPr lang="zh-CN" altLang="en-US" sz="2000" dirty="0">
                <a:latin typeface="+mn-ea"/>
              </a:rPr>
              <a:t>室内移动机器人的研究起源于</a:t>
            </a:r>
            <a:r>
              <a:rPr lang="en-US" altLang="zh-CN" sz="2000" dirty="0">
                <a:latin typeface="+mn-ea"/>
              </a:rPr>
              <a:t>20</a:t>
            </a:r>
            <a:r>
              <a:rPr lang="zh-CN" altLang="en-US" sz="2000" dirty="0">
                <a:latin typeface="+mn-ea"/>
              </a:rPr>
              <a:t>世纪中期，随着计算机、传感器、通信技术和人工智能的发展而逐步成熟。不仅在仓储物流、医疗服务、家庭服务等商业应用中提升效率和生活质量，还在辅助老年人和残障人士、提高公共安全等社会效益方面发挥作用。此外，室内移动机器人在科学研究中为智能系统的测试和行为建模提供平台，推动多学科交叉融合和新技术发展，具有重要的经济、社会和技术价值。</a:t>
            </a:r>
          </a:p>
        </p:txBody>
      </p:sp>
    </p:spTree>
    <p:extLst>
      <p:ext uri="{BB962C8B-B14F-4D97-AF65-F5344CB8AC3E}">
        <p14:creationId xmlns:p14="http://schemas.microsoft.com/office/powerpoint/2010/main" val="25307990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1FA8F771-DD03-6CEC-738B-23C8132B99CC}"/>
              </a:ext>
            </a:extLst>
          </p:cNvPr>
          <p:cNvPicPr>
            <a:picLocks noChangeAspect="1"/>
          </p:cNvPicPr>
          <p:nvPr/>
        </p:nvPicPr>
        <p:blipFill>
          <a:blip r:embed="rId3"/>
          <a:stretch>
            <a:fillRect/>
          </a:stretch>
        </p:blipFill>
        <p:spPr>
          <a:xfrm>
            <a:off x="1534138" y="1312020"/>
            <a:ext cx="9123723" cy="513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7771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系统测试</a:t>
            </a:r>
          </a:p>
          <a:p>
            <a:pPr algn="r"/>
            <a:r>
              <a:rPr lang="en-US" altLang="zh-CN" sz="2000" dirty="0">
                <a:solidFill>
                  <a:srgbClr val="2D4F6A"/>
                </a:solidFill>
                <a:cs typeface="+mn-ea"/>
                <a:sym typeface="+mn-lt"/>
              </a:rPr>
              <a:t>System test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03</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674941" y="136814"/>
            <a:ext cx="251705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pic>
        <p:nvPicPr>
          <p:cNvPr id="5" name="图片 4">
            <a:extLst>
              <a:ext uri="{FF2B5EF4-FFF2-40B4-BE49-F238E27FC236}">
                <a16:creationId xmlns:a16="http://schemas.microsoft.com/office/drawing/2014/main" id="{B20700C0-D89B-09B3-5464-3E76DB12E9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0" y="1880347"/>
            <a:ext cx="3251358" cy="2431782"/>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F97A4C71-0BA9-4564-E0C8-22D81CF35BC6}"/>
              </a:ext>
            </a:extLst>
          </p:cNvPr>
          <p:cNvSpPr txBox="1"/>
          <p:nvPr/>
        </p:nvSpPr>
        <p:spPr>
          <a:xfrm>
            <a:off x="346707" y="4539882"/>
            <a:ext cx="3576484"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CAN</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功能测试</a:t>
            </a:r>
            <a:endParaRPr lang="zh-CN" altLang="en-US" sz="2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B2FFBB69-146D-DB1F-7802-23EA7136F24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389" y="1880347"/>
            <a:ext cx="3250491" cy="2431782"/>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D7124F9A-8FE4-4452-45BE-EACD055ECEE2}"/>
              </a:ext>
            </a:extLst>
          </p:cNvPr>
          <p:cNvSpPr txBox="1"/>
          <p:nvPr/>
        </p:nvSpPr>
        <p:spPr>
          <a:xfrm>
            <a:off x="4597022" y="4505557"/>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E3CC6EE5-B833-D81A-973F-2F3FB9E2CF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64" b="19348"/>
          <a:stretch/>
        </p:blipFill>
        <p:spPr bwMode="auto">
          <a:xfrm>
            <a:off x="8801633" y="1880347"/>
            <a:ext cx="2747382" cy="243178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184508" cy="551082"/>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Linux V4L2</a:t>
            </a:r>
            <a:r>
              <a:rPr lang="zh-CN" altLang="en-US" sz="2000" kern="100" dirty="0">
                <a:effectLst/>
                <a:latin typeface="楷体" panose="02010609060101010101" pitchFamily="49" charset="-122"/>
                <a:ea typeface="楷体" panose="02010609060101010101" pitchFamily="49" charset="-122"/>
              </a:rPr>
              <a:t>框架驱动</a:t>
            </a:r>
            <a:r>
              <a:rPr lang="en-US" altLang="zh-CN" sz="2000" kern="100" dirty="0">
                <a:effectLst/>
                <a:latin typeface="楷体" panose="02010609060101010101" pitchFamily="49" charset="-122"/>
                <a:ea typeface="楷体" panose="02010609060101010101" pitchFamily="49" charset="-122"/>
              </a:rPr>
              <a:t>Camera</a:t>
            </a:r>
            <a:r>
              <a:rPr lang="zh-CN" altLang="en-US" sz="2000" kern="100" dirty="0">
                <a:effectLst/>
                <a:latin typeface="楷体" panose="02010609060101010101" pitchFamily="49" charset="-122"/>
                <a:ea typeface="楷体" panose="02010609060101010101" pitchFamily="49" charset="-122"/>
              </a:rPr>
              <a:t>测试</a:t>
            </a:r>
            <a:endParaRPr lang="zh-CN" altLang="zh-CN" sz="2000" kern="100" dirty="0">
              <a:effectLst/>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3768" y="136814"/>
            <a:ext cx="244823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455520" y="4507282"/>
            <a:ext cx="3773009"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a:t>
            </a:r>
            <a:r>
              <a:rPr lang="zh-CN" altLang="en-US" sz="2000" kern="100" dirty="0">
                <a:latin typeface="楷体" panose="02010609060101010101" pitchFamily="49" charset="-122"/>
                <a:ea typeface="楷体" panose="02010609060101010101" pitchFamily="49" charset="-122"/>
              </a:rPr>
              <a:t>移植</a:t>
            </a:r>
            <a:r>
              <a:rPr lang="en-US" altLang="zh-CN" sz="2000" kern="100" dirty="0" err="1">
                <a:latin typeface="楷体" panose="02010609060101010101" pitchFamily="49" charset="-122"/>
                <a:ea typeface="楷体" panose="02010609060101010101" pitchFamily="49" charset="-122"/>
              </a:rPr>
              <a:t>FreeRTOS</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783466" y="4504179"/>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653410" cy="323165"/>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STM32 CAN</a:t>
            </a:r>
            <a:r>
              <a:rPr lang="zh-CN" altLang="en-US" sz="2000" kern="100" dirty="0">
                <a:effectLst/>
                <a:latin typeface="楷体" panose="02010609060101010101" pitchFamily="49" charset="-122"/>
                <a:ea typeface="楷体" panose="02010609060101010101" pitchFamily="49" charset="-122"/>
              </a:rPr>
              <a:t>通信测试</a:t>
            </a:r>
            <a:endParaRPr lang="zh-CN" altLang="zh-CN" sz="2000" kern="100" dirty="0">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56ADAEB7-2500-C696-C25A-F864AF70B1B3}"/>
              </a:ext>
            </a:extLst>
          </p:cNvPr>
          <p:cNvPicPr>
            <a:picLocks noChangeAspect="1"/>
          </p:cNvPicPr>
          <p:nvPr/>
        </p:nvPicPr>
        <p:blipFill>
          <a:blip r:embed="rId3"/>
          <a:stretch>
            <a:fillRect/>
          </a:stretch>
        </p:blipFill>
        <p:spPr>
          <a:xfrm>
            <a:off x="180022" y="1880350"/>
            <a:ext cx="4324007" cy="24317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839E7CB-BD8C-1710-FB26-AE934D4811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933" y="1880347"/>
            <a:ext cx="3329756" cy="249006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8853CB92-D814-EE3C-DAB8-89BBF8C0BD1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1402" y="1880347"/>
            <a:ext cx="3252421" cy="2431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34486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5244" y="136814"/>
            <a:ext cx="2446755"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294068" y="3028890"/>
            <a:ext cx="3398725" cy="400110"/>
          </a:xfrm>
          <a:prstGeom prst="rect">
            <a:avLst/>
          </a:prstGeom>
          <a:noFill/>
          <a:ln w="12700">
            <a:noFill/>
            <a:prstDash val="solid"/>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a:t>
            </a:r>
            <a:r>
              <a:rPr lang="en-US" altLang="zh-CN" sz="2000" kern="100" dirty="0">
                <a:latin typeface="楷体" panose="02010609060101010101" pitchFamily="49" charset="-122"/>
                <a:ea typeface="楷体" panose="02010609060101010101" pitchFamily="49" charset="-122"/>
              </a:rPr>
              <a:t>PWM</a:t>
            </a:r>
            <a:r>
              <a:rPr lang="zh-CN" altLang="en-US" sz="2000" kern="100" dirty="0">
                <a:latin typeface="楷体" panose="02010609060101010101" pitchFamily="49" charset="-122"/>
                <a:ea typeface="楷体" panose="02010609060101010101" pitchFamily="49" charset="-122"/>
              </a:rPr>
              <a:t>驱动电机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584325" y="4275002"/>
            <a:ext cx="3023347" cy="400110"/>
          </a:xfrm>
          <a:prstGeom prst="rect">
            <a:avLst/>
          </a:prstGeom>
          <a:noFill/>
          <a:ln w="12700">
            <a:noFill/>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OLED</a:t>
            </a:r>
            <a:r>
              <a:rPr lang="zh-CN" altLang="en-US" sz="2000" kern="100" dirty="0">
                <a:effectLst/>
                <a:latin typeface="楷体" panose="02010609060101010101" pitchFamily="49" charset="-122"/>
                <a:ea typeface="楷体" panose="02010609060101010101" pitchFamily="49" charset="-122"/>
              </a:rPr>
              <a:t>显示</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0A4D1F62-F013-51F2-23C5-CED369FA58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9179"/>
          <a:stretch/>
        </p:blipFill>
        <p:spPr bwMode="auto">
          <a:xfrm>
            <a:off x="1024189" y="1407735"/>
            <a:ext cx="1535047" cy="14731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DBED51A-B969-4BFC-FCB9-81D793FB7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42" t="13657" r="27218" b="6467"/>
          <a:stretch/>
        </p:blipFill>
        <p:spPr bwMode="auto">
          <a:xfrm>
            <a:off x="4584325" y="1407735"/>
            <a:ext cx="3023348" cy="28164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D447F9B1-51A8-B56A-96F8-B883D75FBD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7011" y="1407735"/>
            <a:ext cx="2021609" cy="2703355"/>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4B24C607-F355-B68A-E7FF-B290D41BE7B0}"/>
              </a:ext>
            </a:extLst>
          </p:cNvPr>
          <p:cNvSpPr txBox="1"/>
          <p:nvPr/>
        </p:nvSpPr>
        <p:spPr>
          <a:xfrm>
            <a:off x="8739944" y="4275002"/>
            <a:ext cx="2743201" cy="323165"/>
          </a:xfrm>
          <a:prstGeom prst="rect">
            <a:avLst/>
          </a:prstGeom>
          <a:noFill/>
        </p:spPr>
        <p:txBody>
          <a:bodyPr wrap="square">
            <a:spAutoFit/>
          </a:bodyPr>
          <a:lstStyle/>
          <a:p>
            <a:pPr algn="just">
              <a:lnSpc>
                <a:spcPts val="1800"/>
              </a:lnSpc>
              <a:tabLst>
                <a:tab pos="239395" algn="l"/>
              </a:tabLst>
            </a:pPr>
            <a:r>
              <a:rPr lang="en-US" altLang="zh-CN" sz="2000" kern="100" dirty="0">
                <a:latin typeface="楷体" panose="02010609060101010101" pitchFamily="49" charset="-122"/>
                <a:ea typeface="楷体" panose="02010609060101010101" pitchFamily="49" charset="-122"/>
              </a:rPr>
              <a:t>ADC</a:t>
            </a:r>
            <a:r>
              <a:rPr lang="zh-CN" altLang="en-US" sz="2000" kern="100" dirty="0">
                <a:latin typeface="楷体" panose="02010609060101010101" pitchFamily="49" charset="-122"/>
                <a:ea typeface="楷体" panose="02010609060101010101" pitchFamily="49" charset="-122"/>
              </a:rPr>
              <a:t>驱动摇杆功能</a:t>
            </a:r>
            <a:r>
              <a:rPr lang="zh-CN" altLang="zh-CN" sz="2000" kern="100" dirty="0">
                <a:effectLst/>
                <a:latin typeface="楷体" panose="02010609060101010101" pitchFamily="49" charset="-122"/>
                <a:ea typeface="楷体" panose="02010609060101010101" pitchFamily="49" charset="-122"/>
              </a:rPr>
              <a:t>测试</a:t>
            </a:r>
          </a:p>
        </p:txBody>
      </p:sp>
      <p:pic>
        <p:nvPicPr>
          <p:cNvPr id="17" name="图片 16">
            <a:extLst>
              <a:ext uri="{FF2B5EF4-FFF2-40B4-BE49-F238E27FC236}">
                <a16:creationId xmlns:a16="http://schemas.microsoft.com/office/drawing/2014/main" id="{A17F6761-0973-DACB-17B4-9B7E429BFA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89" y="3869508"/>
            <a:ext cx="1925488" cy="2575381"/>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1DD559BB-00D5-04AA-C435-FEB9E5E4D694}"/>
              </a:ext>
            </a:extLst>
          </p:cNvPr>
          <p:cNvSpPr txBox="1"/>
          <p:nvPr/>
        </p:nvSpPr>
        <p:spPr>
          <a:xfrm>
            <a:off x="968044" y="6495699"/>
            <a:ext cx="6150076" cy="338554"/>
          </a:xfrm>
          <a:prstGeom prst="rect">
            <a:avLst/>
          </a:prstGeom>
          <a:noFill/>
        </p:spPr>
        <p:txBody>
          <a:bodyPr wrap="square">
            <a:spAutoFit/>
          </a:bodyPr>
          <a:lstStyle/>
          <a:p>
            <a:r>
              <a:rPr lang="zh-CN" altLang="zh-CN" sz="1600" kern="100" dirty="0">
                <a:effectLst/>
                <a:ea typeface="Times New Roman" panose="02020603050405020304" pitchFamily="18" charset="0"/>
              </a:rPr>
              <a:t> </a:t>
            </a:r>
            <a:r>
              <a:rPr lang="en-US" altLang="zh-CN" sz="1600" kern="100" dirty="0">
                <a:effectLst/>
                <a:ea typeface="Times New Roman" panose="02020603050405020304" pitchFamily="18" charset="0"/>
              </a:rPr>
              <a:t>LCD</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显示屏</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测试</a:t>
            </a:r>
            <a:endParaRPr lang="zh-CN" altLang="en-US" sz="1600" dirty="0"/>
          </a:p>
        </p:txBody>
      </p:sp>
    </p:spTree>
    <p:extLst>
      <p:ext uri="{BB962C8B-B14F-4D97-AF65-F5344CB8AC3E}">
        <p14:creationId xmlns:p14="http://schemas.microsoft.com/office/powerpoint/2010/main" val="42404155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10127225" y="136814"/>
            <a:ext cx="2064773"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1012689" y="5863895"/>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CB33F633-02CE-BDA6-E718-CB98673F5B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31" b="1"/>
          <a:stretch/>
        </p:blipFill>
        <p:spPr bwMode="auto">
          <a:xfrm>
            <a:off x="786548" y="1349235"/>
            <a:ext cx="4214803" cy="431443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91B0F875-6074-0B2E-A4E1-D93B02B43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544" y="1349235"/>
            <a:ext cx="3152456" cy="235752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204F8BB6-AA2F-0020-835A-E7EF15B45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4713" y="1315450"/>
            <a:ext cx="2179663" cy="2914700"/>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74E593E6-70AC-19D0-3A16-25560C64C0DC}"/>
              </a:ext>
            </a:extLst>
          </p:cNvPr>
          <p:cNvSpPr txBox="1"/>
          <p:nvPr/>
        </p:nvSpPr>
        <p:spPr>
          <a:xfrm>
            <a:off x="5652544" y="3906985"/>
            <a:ext cx="3152457"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无线控制</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2A99FE93-558C-53AC-E701-9C1B01FCC82F}"/>
              </a:ext>
            </a:extLst>
          </p:cNvPr>
          <p:cNvSpPr txBox="1"/>
          <p:nvPr/>
        </p:nvSpPr>
        <p:spPr>
          <a:xfrm>
            <a:off x="9244318" y="4396592"/>
            <a:ext cx="2600452" cy="323164"/>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主</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控</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128114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14271" y="136814"/>
            <a:ext cx="247772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整体系统性测试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605897" y="4877008"/>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50DA273-15C2-04BE-2E62-BBFC0949AB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828"/>
          <a:stretch/>
        </p:blipFill>
        <p:spPr bwMode="auto">
          <a:xfrm>
            <a:off x="605631" y="2202727"/>
            <a:ext cx="3762785" cy="245254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56A6CB-629C-8FAC-0457-94EB1EA89919}"/>
              </a:ext>
            </a:extLst>
          </p:cNvPr>
          <p:cNvSpPr txBox="1"/>
          <p:nvPr/>
        </p:nvSpPr>
        <p:spPr>
          <a:xfrm>
            <a:off x="4660491" y="1366684"/>
            <a:ext cx="7059561" cy="5016758"/>
          </a:xfrm>
          <a:prstGeom prst="rect">
            <a:avLst/>
          </a:prstGeom>
          <a:noFill/>
          <a:ln w="12700">
            <a:solidFill>
              <a:schemeClr val="tx1"/>
            </a:solidFill>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整体测试是将三个子系统分别为机器人主控系统与机器人传感器数据采集及驱动系统，和机器人无线控制系统，整合到一起，进行系统性的联调测试，首先无线控制系统端拨动摇杆通过</a:t>
            </a:r>
            <a:r>
              <a:rPr lang="en-US" altLang="zh-CN" sz="2000" kern="100" dirty="0">
                <a:effectLst/>
                <a:latin typeface="楷体" panose="02010609060101010101" pitchFamily="49" charset="-122"/>
                <a:ea typeface="楷体" panose="02010609060101010101" pitchFamily="49" charset="-122"/>
              </a:rPr>
              <a:t>ADC</a:t>
            </a:r>
            <a:r>
              <a:rPr lang="zh-CN" altLang="zh-CN" sz="2000" kern="100" dirty="0">
                <a:effectLst/>
                <a:latin typeface="楷体" panose="02010609060101010101" pitchFamily="49" charset="-122"/>
                <a:ea typeface="楷体" panose="02010609060101010101" pitchFamily="49" charset="-122"/>
              </a:rPr>
              <a:t>检测数据并处理生成运动控制命令发送到机器人主控系统上，基于嵌入式</a:t>
            </a:r>
            <a:r>
              <a:rPr lang="en-US" altLang="zh-CN" sz="2000" kern="100" dirty="0">
                <a:effectLst/>
                <a:latin typeface="楷体" panose="02010609060101010101" pitchFamily="49" charset="-122"/>
                <a:ea typeface="楷体" panose="02010609060101010101" pitchFamily="49" charset="-122"/>
              </a:rPr>
              <a:t>Linux</a:t>
            </a:r>
            <a:r>
              <a:rPr lang="zh-CN" altLang="zh-CN" sz="2000" kern="100" dirty="0">
                <a:effectLst/>
                <a:latin typeface="楷体" panose="02010609060101010101" pitchFamily="49" charset="-122"/>
                <a:ea typeface="楷体" panose="02010609060101010101" pitchFamily="49" charset="-122"/>
              </a:rPr>
              <a:t>的主控系统运行着环境视觉感知任务的同时，并对接收到的运动控制命令进行处理后，通过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到机器人传感及驱动系统上，传感及驱动系统根据收到的相应的机器人运动控制命令来驱动机器人进行运动，与此同时此系统还执行着机器人环境温湿度数据感知任务与机器人姿态角度数据检测任务，并将采集到的数据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总线发送到机器人主控系统上，主控系统再经过处理后通过</a:t>
            </a:r>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rPr>
              <a:t>外设连接蓝牙串口模块以无线的方式发送到机器人的无线控制系统进行数据显示，本测试如下图</a:t>
            </a:r>
            <a:r>
              <a:rPr lang="en-US" altLang="zh-CN" sz="2000" kern="100" dirty="0">
                <a:effectLst/>
                <a:latin typeface="楷体" panose="02010609060101010101" pitchFamily="49" charset="-122"/>
                <a:ea typeface="楷体" panose="02010609060101010101" pitchFamily="49" charset="-122"/>
              </a:rPr>
              <a:t>4.21</a:t>
            </a:r>
            <a:r>
              <a:rPr lang="zh-CN" altLang="zh-CN" sz="2000" kern="100" dirty="0">
                <a:effectLst/>
                <a:latin typeface="楷体" panose="02010609060101010101" pitchFamily="49" charset="-122"/>
                <a:ea typeface="楷体" panose="02010609060101010101" pitchFamily="49" charset="-122"/>
              </a:rPr>
              <a:t>，顺利完成了机器人的环境视觉感知问题的研究与机器人环境温湿度数据感知问题的研究，机器人姿态检测问题，以及机器人驱动方式和非自动化控制策略问题的研究。</a:t>
            </a:r>
          </a:p>
        </p:txBody>
      </p:sp>
    </p:spTree>
    <p:extLst>
      <p:ext uri="{BB962C8B-B14F-4D97-AF65-F5344CB8AC3E}">
        <p14:creationId xmlns:p14="http://schemas.microsoft.com/office/powerpoint/2010/main" val="199644476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致谢</a:t>
            </a:r>
            <a:r>
              <a:rPr lang="en-US" altLang="zh-CN" sz="4800" b="1" dirty="0">
                <a:solidFill>
                  <a:srgbClr val="2D4F6A"/>
                </a:solidFill>
                <a:cs typeface="+mn-ea"/>
                <a:sym typeface="+mn-lt"/>
              </a:rPr>
              <a:t>!</a:t>
            </a:r>
            <a:endParaRPr lang="zh-CN" altLang="en-US" sz="4800" b="1" dirty="0">
              <a:solidFill>
                <a:srgbClr val="2D4F6A"/>
              </a:solidFill>
              <a:cs typeface="+mn-ea"/>
              <a:sym typeface="+mn-lt"/>
            </a:endParaRPr>
          </a:p>
          <a:p>
            <a:pPr algn="r"/>
            <a:r>
              <a:rPr lang="en-US" altLang="zh-CN" sz="2000" dirty="0">
                <a:solidFill>
                  <a:srgbClr val="2D4F6A"/>
                </a:solidFill>
                <a:cs typeface="+mn-ea"/>
                <a:sym typeface="+mn-lt"/>
              </a:rPr>
              <a:t>Paper thanks!</a:t>
            </a:r>
          </a:p>
        </p:txBody>
      </p:sp>
      <p:sp>
        <p:nvSpPr>
          <p:cNvPr id="3"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04</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2" name="文本框 28"/>
          <p:cNvSpPr txBox="1"/>
          <p:nvPr/>
        </p:nvSpPr>
        <p:spPr>
          <a:xfrm>
            <a:off x="5009587" y="2358811"/>
            <a:ext cx="5796064" cy="1754298"/>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rgbClr val="2D4F6A"/>
                </a:solidFill>
                <a:cs typeface="+mn-ea"/>
                <a:sym typeface="+mn-lt"/>
              </a:rPr>
              <a:t>设计尚有不足，</a:t>
            </a:r>
            <a:endParaRPr lang="en-US" altLang="zh-CN" sz="5400" b="1" dirty="0">
              <a:solidFill>
                <a:srgbClr val="2D4F6A"/>
              </a:solidFill>
              <a:cs typeface="+mn-ea"/>
              <a:sym typeface="+mn-lt"/>
            </a:endParaRPr>
          </a:p>
          <a:p>
            <a:pPr algn="r">
              <a:lnSpc>
                <a:spcPct val="100000"/>
              </a:lnSpc>
            </a:pPr>
            <a:r>
              <a:rPr lang="zh-CN" altLang="en-US" sz="5400" b="1" dirty="0">
                <a:solidFill>
                  <a:srgbClr val="2D4F6A"/>
                </a:solidFill>
                <a:cs typeface="+mn-ea"/>
                <a:sym typeface="+mn-lt"/>
              </a:rPr>
              <a:t>请老师们多多指教！</a:t>
            </a:r>
          </a:p>
        </p:txBody>
      </p:sp>
      <p:sp>
        <p:nvSpPr>
          <p:cNvPr id="7" name="文本框 28">
            <a:extLst>
              <a:ext uri="{FF2B5EF4-FFF2-40B4-BE49-F238E27FC236}">
                <a16:creationId xmlns:a16="http://schemas.microsoft.com/office/drawing/2014/main" id="{1CB0B1D9-72F6-A560-F53A-CA2CFE2DF999}"/>
              </a:ext>
            </a:extLst>
          </p:cNvPr>
          <p:cNvSpPr txBox="1"/>
          <p:nvPr/>
        </p:nvSpPr>
        <p:spPr>
          <a:xfrm>
            <a:off x="2288457" y="717755"/>
            <a:ext cx="7615085" cy="923301"/>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chemeClr val="tx1">
                    <a:lumMod val="65000"/>
                    <a:lumOff val="35000"/>
                  </a:schemeClr>
                </a:solidFill>
                <a:cs typeface="+mn-ea"/>
                <a:sym typeface="+mn-lt"/>
              </a:rPr>
              <a:t>感谢各位老师指导答辩！</a:t>
            </a:r>
          </a:p>
        </p:txBody>
      </p:sp>
      <p:sp>
        <p:nvSpPr>
          <p:cNvPr id="2" name="矩形 1">
            <a:extLst>
              <a:ext uri="{FF2B5EF4-FFF2-40B4-BE49-F238E27FC236}">
                <a16:creationId xmlns:a16="http://schemas.microsoft.com/office/drawing/2014/main" id="{17791BCF-469F-A7D6-30D9-580D24F44609}"/>
              </a:ext>
            </a:extLst>
          </p:cNvPr>
          <p:cNvSpPr/>
          <p:nvPr/>
        </p:nvSpPr>
        <p:spPr>
          <a:xfrm>
            <a:off x="11110450" y="444430"/>
            <a:ext cx="1081549" cy="546649"/>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致谢</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研究内容</a:t>
            </a:r>
          </a:p>
          <a:p>
            <a:pPr algn="r"/>
            <a:r>
              <a:rPr lang="en-US" altLang="zh-CN" sz="2000" dirty="0">
                <a:solidFill>
                  <a:srgbClr val="2D4F6A"/>
                </a:solidFill>
                <a:cs typeface="+mn-ea"/>
                <a:sym typeface="+mn-lt"/>
              </a:rPr>
              <a:t>Research content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02</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a:extLst>
              <a:ext uri="{FF2B5EF4-FFF2-40B4-BE49-F238E27FC236}">
                <a16:creationId xmlns:a16="http://schemas.microsoft.com/office/drawing/2014/main" id="{B6543D4E-8236-F084-B003-71560C88A95E}"/>
              </a:ext>
            </a:extLst>
          </p:cNvPr>
          <p:cNvSpPr/>
          <p:nvPr/>
        </p:nvSpPr>
        <p:spPr>
          <a:xfrm>
            <a:off x="10026896" y="114479"/>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研究对象</a:t>
            </a:r>
          </a:p>
        </p:txBody>
      </p:sp>
      <p:pic>
        <p:nvPicPr>
          <p:cNvPr id="10" name="图片 9">
            <a:extLst>
              <a:ext uri="{FF2B5EF4-FFF2-40B4-BE49-F238E27FC236}">
                <a16:creationId xmlns:a16="http://schemas.microsoft.com/office/drawing/2014/main" id="{1AA8CB8E-6B3A-A0E3-4C31-96ED662CD246}"/>
              </a:ext>
            </a:extLst>
          </p:cNvPr>
          <p:cNvPicPr>
            <a:picLocks noChangeAspect="1"/>
          </p:cNvPicPr>
          <p:nvPr/>
        </p:nvPicPr>
        <p:blipFill rotWithShape="1">
          <a:blip r:embed="rId3">
            <a:extLst>
              <a:ext uri="{28A0092B-C50C-407E-A947-70E740481C1C}">
                <a14:useLocalDpi xmlns:a14="http://schemas.microsoft.com/office/drawing/2010/main" val="0"/>
              </a:ext>
            </a:extLst>
          </a:blip>
          <a:srcRect t="31303" b="10168"/>
          <a:stretch/>
        </p:blipFill>
        <p:spPr>
          <a:xfrm>
            <a:off x="8114980" y="1891449"/>
            <a:ext cx="3684447" cy="2875295"/>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3A62A3C1-F83F-64DB-A836-A244ABF6B935}"/>
              </a:ext>
            </a:extLst>
          </p:cNvPr>
          <p:cNvSpPr/>
          <p:nvPr/>
        </p:nvSpPr>
        <p:spPr>
          <a:xfrm>
            <a:off x="8677808" y="4904419"/>
            <a:ext cx="2698175" cy="523220"/>
          </a:xfrm>
          <a:prstGeom prst="rect">
            <a:avLst/>
          </a:prstGeom>
          <a:noFill/>
        </p:spPr>
        <p:txBody>
          <a:bodyPr wrap="none" lIns="91440" tIns="45720" rIns="91440" bIns="45720">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rPr>
              <a:t>室内移动机器人</a:t>
            </a:r>
            <a:endParaRPr lang="zh-CN" altLang="en-US" sz="28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4" name="文本框 3">
            <a:extLst>
              <a:ext uri="{FF2B5EF4-FFF2-40B4-BE49-F238E27FC236}">
                <a16:creationId xmlns:a16="http://schemas.microsoft.com/office/drawing/2014/main" id="{75C0084A-F851-B7F2-3F58-5A373ED10BF9}"/>
              </a:ext>
            </a:extLst>
          </p:cNvPr>
          <p:cNvSpPr txBox="1"/>
          <p:nvPr/>
        </p:nvSpPr>
        <p:spPr>
          <a:xfrm>
            <a:off x="392573" y="1573161"/>
            <a:ext cx="7306085" cy="4154984"/>
          </a:xfrm>
          <a:prstGeom prst="rect">
            <a:avLst/>
          </a:prstGeom>
          <a:noFill/>
        </p:spPr>
        <p:txBody>
          <a:bodyPr wrap="square">
            <a:spAutoFit/>
          </a:bodyPr>
          <a:lstStyle/>
          <a:p>
            <a:pPr indent="304800"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移动机器人作为机器人领域研究的一个重要方向，目前也已取得了突破性的发展。移动机器人的种类繁多，其中不同的结构特性会影响机器人整体系统运行的稳定性，履带式移动机器人以高负载，高稳定性在众多移动机器人类型中脱颖而出，完美解决了移动机器人稳定性不足的缺陷。</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endParaRPr lang="zh-CN" altLang="zh-CN" sz="2400" kern="100" dirty="0">
              <a:effectLst/>
              <a:latin typeface="楷体" panose="02010609060101010101" pitchFamily="49" charset="-122"/>
              <a:ea typeface="楷体" panose="02010609060101010101" pitchFamily="49" charset="-122"/>
            </a:endParaRPr>
          </a:p>
          <a:p>
            <a:r>
              <a:rPr lang="en-US" altLang="zh-CN" sz="2400" kern="100" dirty="0">
                <a:latin typeface="楷体" panose="02010609060101010101" pitchFamily="49" charset="-122"/>
                <a:ea typeface="楷体" panose="02010609060101010101" pitchFamily="49" charset="-122"/>
                <a:cs typeface="Times New Roman" panose="02020603050405020304" pitchFamily="18" charset="0"/>
              </a:rPr>
              <a:t>  </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本</a:t>
            </a:r>
            <a:r>
              <a:rPr lang="zh-CN" altLang="en-US" sz="2400" kern="100" dirty="0">
                <a:effectLst/>
                <a:latin typeface="楷体" panose="02010609060101010101" pitchFamily="49" charset="-122"/>
                <a:ea typeface="楷体" panose="02010609060101010101" pitchFamily="49" charset="-122"/>
                <a:cs typeface="Times New Roman" panose="02020603050405020304" pitchFamily="18" charset="0"/>
              </a:rPr>
              <a:t>设计</a:t>
            </a: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以履带式移动机器人作为研究对象的基础平台，且重点关注机器人环境视觉感知问题，环境温湿度感知问题，和机器人自身姿态检测与非自动控制方式的控制策略问题。</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3369904"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42769"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263974"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03479"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燕尾形 24"/>
          <p:cNvSpPr/>
          <p:nvPr/>
        </p:nvSpPr>
        <p:spPr>
          <a:xfrm>
            <a:off x="8162432"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6" name="燕尾形 45"/>
          <p:cNvSpPr/>
          <p:nvPr/>
        </p:nvSpPr>
        <p:spPr>
          <a:xfrm>
            <a:off x="5933399" y="3235189"/>
            <a:ext cx="272882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7" name="燕尾形 46"/>
          <p:cNvSpPr/>
          <p:nvPr/>
        </p:nvSpPr>
        <p:spPr>
          <a:xfrm>
            <a:off x="4011889"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燕尾形 47"/>
          <p:cNvSpPr/>
          <p:nvPr/>
        </p:nvSpPr>
        <p:spPr>
          <a:xfrm>
            <a:off x="1583015" y="3242866"/>
            <a:ext cx="2899409" cy="771468"/>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0" name="文本框 25"/>
          <p:cNvSpPr txBox="1"/>
          <p:nvPr/>
        </p:nvSpPr>
        <p:spPr>
          <a:xfrm>
            <a:off x="8378784" y="3383541"/>
            <a:ext cx="2127885" cy="48244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系统测试</a:t>
            </a:r>
          </a:p>
        </p:txBody>
      </p:sp>
      <p:sp>
        <p:nvSpPr>
          <p:cNvPr id="51" name="文本框 21"/>
          <p:cNvSpPr txBox="1"/>
          <p:nvPr/>
        </p:nvSpPr>
        <p:spPr>
          <a:xfrm>
            <a:off x="6377898" y="3388859"/>
            <a:ext cx="2150743"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软件系统设计</a:t>
            </a:r>
          </a:p>
        </p:txBody>
      </p:sp>
      <p:sp>
        <p:nvSpPr>
          <p:cNvPr id="52" name="文本框 16"/>
          <p:cNvSpPr txBox="1"/>
          <p:nvPr/>
        </p:nvSpPr>
        <p:spPr>
          <a:xfrm>
            <a:off x="4426544" y="3388859"/>
            <a:ext cx="1753870"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硬件设计</a:t>
            </a:r>
          </a:p>
        </p:txBody>
      </p:sp>
      <p:sp>
        <p:nvSpPr>
          <p:cNvPr id="53" name="文本框 12"/>
          <p:cNvSpPr txBox="1"/>
          <p:nvPr/>
        </p:nvSpPr>
        <p:spPr>
          <a:xfrm>
            <a:off x="2135464" y="3388859"/>
            <a:ext cx="2141855"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系统方案设计</a:t>
            </a:r>
          </a:p>
        </p:txBody>
      </p:sp>
      <p:sp>
        <p:nvSpPr>
          <p:cNvPr id="54" name="文本框 53"/>
          <p:cNvSpPr txBox="1"/>
          <p:nvPr/>
        </p:nvSpPr>
        <p:spPr>
          <a:xfrm>
            <a:off x="2135464" y="4407399"/>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进行整体系统的方案设计和子系统模块的方案设计</a:t>
            </a:r>
          </a:p>
        </p:txBody>
      </p:sp>
      <p:sp>
        <p:nvSpPr>
          <p:cNvPr id="55" name="文本框 54"/>
          <p:cNvSpPr txBox="1"/>
          <p:nvPr/>
        </p:nvSpPr>
        <p:spPr>
          <a:xfrm>
            <a:off x="6007694" y="4407399"/>
            <a:ext cx="2468880" cy="323678"/>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各个子系统的软件设计</a:t>
            </a:r>
          </a:p>
        </p:txBody>
      </p:sp>
      <p:sp>
        <p:nvSpPr>
          <p:cNvPr id="57" name="文本框 56"/>
          <p:cNvSpPr txBox="1"/>
          <p:nvPr/>
        </p:nvSpPr>
        <p:spPr>
          <a:xfrm>
            <a:off x="4069039" y="2447950"/>
            <a:ext cx="2468880" cy="32508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进行各个子系统的硬件设计</a:t>
            </a:r>
          </a:p>
        </p:txBody>
      </p:sp>
      <p:sp>
        <p:nvSpPr>
          <p:cNvPr id="58" name="文本框 57"/>
          <p:cNvSpPr txBox="1"/>
          <p:nvPr/>
        </p:nvSpPr>
        <p:spPr>
          <a:xfrm>
            <a:off x="8029534" y="2229802"/>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进行基础性功能测试和系统性测试</a:t>
            </a:r>
          </a:p>
        </p:txBody>
      </p:sp>
      <p:sp>
        <p:nvSpPr>
          <p:cNvPr id="5" name="矩形 4">
            <a:extLst>
              <a:ext uri="{FF2B5EF4-FFF2-40B4-BE49-F238E27FC236}">
                <a16:creationId xmlns:a16="http://schemas.microsoft.com/office/drawing/2014/main" id="{CE575409-E635-1736-7D8C-CB004EE6C5D3}"/>
              </a:ext>
            </a:extLst>
          </p:cNvPr>
          <p:cNvSpPr/>
          <p:nvPr/>
        </p:nvSpPr>
        <p:spPr>
          <a:xfrm>
            <a:off x="-29640" y="1380490"/>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研究过程</a:t>
            </a:r>
          </a:p>
        </p:txBody>
      </p:sp>
    </p:spTree>
    <p:extLst>
      <p:ext uri="{BB962C8B-B14F-4D97-AF65-F5344CB8AC3E}">
        <p14:creationId xmlns:p14="http://schemas.microsoft.com/office/powerpoint/2010/main" val="11293750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551175" y="130084"/>
            <a:ext cx="4640826"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1173951" y="1536174"/>
            <a:ext cx="10353368" cy="3785652"/>
          </a:xfrm>
          <a:prstGeom prst="rect">
            <a:avLst/>
          </a:prstGeom>
          <a:noFill/>
          <a:ln w="19050">
            <a:solidFill>
              <a:schemeClr val="tx1"/>
            </a:solidFill>
            <a:prstDash val="solid"/>
          </a:ln>
        </p:spPr>
        <p:txBody>
          <a:bodyPr wrap="square">
            <a:spAutoFit/>
          </a:bodyPr>
          <a:lstStyle/>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室内移动机器人是个综合系统，细分为机械系统，感知系统，硬件电路系统，控制系统，以及软件系统，所以机器人系统设计又分为机器人的机械结构设计，硬件电路设计，软件设计，运动控制算法设计，和感知系统设计。</a:t>
            </a:r>
            <a:r>
              <a:rPr lang="en-US" altLang="zh-CN" sz="2400" kern="100" dirty="0">
                <a:effectLst/>
                <a:latin typeface="楷体" panose="02010609060101010101" pitchFamily="49" charset="-122"/>
                <a:ea typeface="楷体" panose="02010609060101010101" pitchFamily="49" charset="-122"/>
              </a:rPr>
              <a:t>			</a:t>
            </a:r>
          </a:p>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为了提高机器人整个系统运行的高效性，将驱动系统与感知系统集合成一个整体为传感器数据采集及驱动系统，且机器人的控制方式不采用传统的自动控制或半自动控制方式，而是采用人工控制方式，因为当前的自动控制技术水平仍存在较强的局限性，在执行某些复杂任务的场景中人工控制方式反而更高效，更智能。</a:t>
            </a:r>
          </a:p>
          <a:p>
            <a:pPr indent="266700" algn="just" latinLnBrk="1">
              <a:tabLst>
                <a:tab pos="239395" algn="l"/>
                <a:tab pos="266700" algn="l"/>
              </a:tabLst>
            </a:pP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87674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10167" y="130084"/>
            <a:ext cx="458183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pic>
        <p:nvPicPr>
          <p:cNvPr id="7" name="图片 6">
            <a:extLst>
              <a:ext uri="{FF2B5EF4-FFF2-40B4-BE49-F238E27FC236}">
                <a16:creationId xmlns:a16="http://schemas.microsoft.com/office/drawing/2014/main" id="{29477CF3-36C5-0541-EA7F-62C28B324CBC}"/>
              </a:ext>
            </a:extLst>
          </p:cNvPr>
          <p:cNvPicPr>
            <a:picLocks noChangeAspect="1"/>
          </p:cNvPicPr>
          <p:nvPr/>
        </p:nvPicPr>
        <p:blipFill>
          <a:blip r:embed="rId3"/>
          <a:stretch>
            <a:fillRect/>
          </a:stretch>
        </p:blipFill>
        <p:spPr>
          <a:xfrm>
            <a:off x="3335368" y="1394481"/>
            <a:ext cx="5521264" cy="4069038"/>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E97B4DF-69BD-B388-681F-CC671E80CC6F}"/>
              </a:ext>
            </a:extLst>
          </p:cNvPr>
          <p:cNvSpPr txBox="1"/>
          <p:nvPr/>
        </p:nvSpPr>
        <p:spPr>
          <a:xfrm>
            <a:off x="4809718" y="5685908"/>
            <a:ext cx="3460955" cy="369332"/>
          </a:xfrm>
          <a:prstGeom prst="rect">
            <a:avLst/>
          </a:prstGeom>
          <a:noFill/>
        </p:spPr>
        <p:txBody>
          <a:bodyPr wrap="square" rtlCol="0">
            <a:spAutoFit/>
          </a:bodyPr>
          <a:lstStyle/>
          <a:p>
            <a:r>
              <a:rPr lang="zh-CN" altLang="en-US" sz="1800" b="1" dirty="0"/>
              <a:t>机器人系统组成结构图</a:t>
            </a:r>
          </a:p>
        </p:txBody>
      </p:sp>
    </p:spTree>
    <p:extLst>
      <p:ext uri="{BB962C8B-B14F-4D97-AF65-F5344CB8AC3E}">
        <p14:creationId xmlns:p14="http://schemas.microsoft.com/office/powerpoint/2010/main" val="2262202557"/>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1930</Words>
  <Application>Microsoft Office PowerPoint</Application>
  <PresentationFormat>宽屏</PresentationFormat>
  <Paragraphs>214</Paragraphs>
  <Slides>48</Slides>
  <Notes>48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48</vt:i4>
      </vt:variant>
    </vt:vector>
  </HeadingPairs>
  <TitlesOfParts>
    <vt:vector size="55" baseType="lpstr">
      <vt:lpstr>楷体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王硕</cp:lastModifiedBy>
  <cp:revision>610</cp:revision>
  <dcterms:created xsi:type="dcterms:W3CDTF">2016-05-20T12:59:00Z</dcterms:created>
  <dcterms:modified xsi:type="dcterms:W3CDTF">2024-06-01T09:50:10Z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1302C07618834D81A7E5B7BB7814EE91_12</vt:lpwstr>
  </property>
  <property fmtid="{D5CDD505-2E9C-101B-9397-08002B2CF9AE}" pid="3" name="KSOProductBuildVer">
    <vt:lpwstr>2052-12.1.0.15374</vt:lpwstr>
  </property>
</Properties>
</file>